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5" r:id="rId8"/>
    <p:sldId id="267" r:id="rId9"/>
    <p:sldId id="268" r:id="rId10"/>
    <p:sldId id="269" r:id="rId11"/>
    <p:sldId id="259" r:id="rId1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6EA52-A317-A5D9-AC44-06E52091878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AD7046A-5A0B-84A4-D6CF-AFC7DE6E3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88FCEDB-BE7C-DA09-C82C-68FBF3EDF6FC}"/>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5" name="Espaço Reservado para Rodapé 4">
            <a:extLst>
              <a:ext uri="{FF2B5EF4-FFF2-40B4-BE49-F238E27FC236}">
                <a16:creationId xmlns:a16="http://schemas.microsoft.com/office/drawing/2014/main" id="{FA6CFC96-C911-603F-0A85-9C7544A4E4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EB4EE44-49C4-2E22-F2F7-46C48FA0B7DB}"/>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418064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763F9-3B3A-39C3-36B3-2D65F08DAC6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E7CDF6C-C4C9-918E-8704-9D8B48BBE62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D991ED-35D4-ADC8-C899-4DACC26F6F52}"/>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5" name="Espaço Reservado para Rodapé 4">
            <a:extLst>
              <a:ext uri="{FF2B5EF4-FFF2-40B4-BE49-F238E27FC236}">
                <a16:creationId xmlns:a16="http://schemas.microsoft.com/office/drawing/2014/main" id="{8477D0A2-79EC-AE01-09F3-D06F30471A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93805C0-E115-9DAE-4858-91B160804707}"/>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396981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141847-D255-75F5-3D50-636575338D6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0265BBA-63DB-274C-5AEA-0DC01B6FE0E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DA0D9D-A283-55E3-4EA7-8AAD11525781}"/>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5" name="Espaço Reservado para Rodapé 4">
            <a:extLst>
              <a:ext uri="{FF2B5EF4-FFF2-40B4-BE49-F238E27FC236}">
                <a16:creationId xmlns:a16="http://schemas.microsoft.com/office/drawing/2014/main" id="{58625A9D-3E2E-A1E1-4F5E-1D6BA608F37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69BBEE8-E1E8-F4E7-9993-F419B86B4AB0}"/>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286197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2F633-F42A-9920-C90B-DF5BD8CF691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6AA423-1399-E17C-D387-5AC09065A78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75BF01-3163-6582-09F1-6D9A27E2BCAC}"/>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5" name="Espaço Reservado para Rodapé 4">
            <a:extLst>
              <a:ext uri="{FF2B5EF4-FFF2-40B4-BE49-F238E27FC236}">
                <a16:creationId xmlns:a16="http://schemas.microsoft.com/office/drawing/2014/main" id="{7F6B3A6F-FA19-5CA3-DB44-C72A2B66E0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F8C1B1-DFB2-4248-9B72-12BF15166CCD}"/>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134085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84380-BE2F-392B-A12E-5EC43D9BC3B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7231014-2D8B-1ABB-96E4-46D66FA52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2F2CE3C-24AC-C486-3807-AD697775BA7B}"/>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5" name="Espaço Reservado para Rodapé 4">
            <a:extLst>
              <a:ext uri="{FF2B5EF4-FFF2-40B4-BE49-F238E27FC236}">
                <a16:creationId xmlns:a16="http://schemas.microsoft.com/office/drawing/2014/main" id="{7BB4F9B3-A399-A481-FDF8-17FFC1C1EAC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D3D457D-21FF-FBEB-4043-1DBECE9DD279}"/>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98633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E1036-E03A-25EF-69E5-3A22306E43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71AC17-2F2A-9681-9958-3892FEA5FDE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D4904BB-2418-03D9-405D-3A446022943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B5CC8D-9EEB-0FC4-C64C-0D4185B6D7ED}"/>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6" name="Espaço Reservado para Rodapé 5">
            <a:extLst>
              <a:ext uri="{FF2B5EF4-FFF2-40B4-BE49-F238E27FC236}">
                <a16:creationId xmlns:a16="http://schemas.microsoft.com/office/drawing/2014/main" id="{56E7B454-1C25-5641-10F5-FE7AC5971D6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F712F9-2413-BFC7-ECF9-4C22B48C029C}"/>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43516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2531B-B7A7-C4FA-E67D-199720D1847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8E6C355-3ABA-E82B-EC5B-4201F5370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35F690A-78B2-C275-0AD6-E60F4B8E1E5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A187B47-D4D8-5949-36B6-B9E555B1D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6CF7A53-6DB4-47CB-17DB-147B20848FD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41A3E19-079A-2778-958C-E9398CB4CD5F}"/>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8" name="Espaço Reservado para Rodapé 7">
            <a:extLst>
              <a:ext uri="{FF2B5EF4-FFF2-40B4-BE49-F238E27FC236}">
                <a16:creationId xmlns:a16="http://schemas.microsoft.com/office/drawing/2014/main" id="{0030824E-A778-8878-C550-34F0B7DECEF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D40AE0E-62DD-FE87-EA13-47FB6B016474}"/>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59402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8C7EC-5A9E-18E9-DE60-05FC341C495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CE607DB-1FC5-E99E-1CB8-AA4BACC28589}"/>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4" name="Espaço Reservado para Rodapé 3">
            <a:extLst>
              <a:ext uri="{FF2B5EF4-FFF2-40B4-BE49-F238E27FC236}">
                <a16:creationId xmlns:a16="http://schemas.microsoft.com/office/drawing/2014/main" id="{239A3D04-2B39-0335-9FE9-607B34FCF27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AB506D2-094B-03B2-83AB-3E33594B026D}"/>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109671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50F1ED4-1C4A-1294-8848-8BD0890AD573}"/>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3" name="Espaço Reservado para Rodapé 2">
            <a:extLst>
              <a:ext uri="{FF2B5EF4-FFF2-40B4-BE49-F238E27FC236}">
                <a16:creationId xmlns:a16="http://schemas.microsoft.com/office/drawing/2014/main" id="{41C3C9C3-35F4-5D3B-F30F-D49FBDD3CED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3EA5BE5-25BC-88A8-2BE2-B04B5D96E892}"/>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251762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F60EC-2079-45D3-3FB7-BDA2F20B58D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CDB8A7A-69E1-1710-4765-84331A630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34A6765-5AE3-6E97-852E-5DF673911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5198123-585B-7E90-57C3-E96AC0A03B51}"/>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6" name="Espaço Reservado para Rodapé 5">
            <a:extLst>
              <a:ext uri="{FF2B5EF4-FFF2-40B4-BE49-F238E27FC236}">
                <a16:creationId xmlns:a16="http://schemas.microsoft.com/office/drawing/2014/main" id="{327572E1-52B5-A6F6-85C9-0E15B30CCA6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4C0B15B-1862-3529-E52F-31FF727B0CE4}"/>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387123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076B6-2B66-ADAE-B211-F5F9B600FBB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3836E7A-8EF7-2408-7E49-A7ACC9A1A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252C193-F954-6261-AB29-C0431CAF1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9FF331F-E2EF-793A-F0CF-16C8BE55AF7E}"/>
              </a:ext>
            </a:extLst>
          </p:cNvPr>
          <p:cNvSpPr>
            <a:spLocks noGrp="1"/>
          </p:cNvSpPr>
          <p:nvPr>
            <p:ph type="dt" sz="half" idx="10"/>
          </p:nvPr>
        </p:nvSpPr>
        <p:spPr/>
        <p:txBody>
          <a:bodyPr/>
          <a:lstStyle/>
          <a:p>
            <a:fld id="{7979343E-B43B-484C-80FA-4B6283F5D79A}" type="datetimeFigureOut">
              <a:rPr lang="pt-BR" smtClean="0"/>
              <a:t>22/01/2023</a:t>
            </a:fld>
            <a:endParaRPr lang="pt-BR"/>
          </a:p>
        </p:txBody>
      </p:sp>
      <p:sp>
        <p:nvSpPr>
          <p:cNvPr id="6" name="Espaço Reservado para Rodapé 5">
            <a:extLst>
              <a:ext uri="{FF2B5EF4-FFF2-40B4-BE49-F238E27FC236}">
                <a16:creationId xmlns:a16="http://schemas.microsoft.com/office/drawing/2014/main" id="{F7F74922-C288-9806-7EBC-4E50ABA2CAA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BB803AB-CA51-0CF6-44E4-29ED660AE890}"/>
              </a:ext>
            </a:extLst>
          </p:cNvPr>
          <p:cNvSpPr>
            <a:spLocks noGrp="1"/>
          </p:cNvSpPr>
          <p:nvPr>
            <p:ph type="sldNum" sz="quarter" idx="12"/>
          </p:nvPr>
        </p:nvSpPr>
        <p:spPr/>
        <p:txBody>
          <a:bodyPr/>
          <a:lstStyle/>
          <a:p>
            <a:fld id="{EC3A4CDA-F0EC-48D5-AC42-6CF80C232EA2}" type="slidenum">
              <a:rPr lang="pt-BR" smtClean="0"/>
              <a:t>‹nº›</a:t>
            </a:fld>
            <a:endParaRPr lang="pt-BR"/>
          </a:p>
        </p:txBody>
      </p:sp>
    </p:spTree>
    <p:extLst>
      <p:ext uri="{BB962C8B-B14F-4D97-AF65-F5344CB8AC3E}">
        <p14:creationId xmlns:p14="http://schemas.microsoft.com/office/powerpoint/2010/main" val="318089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1244C9D-AD4F-F03E-3C68-FB1F79155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98B51FE-1DBC-2AC6-35A5-55DFADC58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6016C02-CD67-7FBB-0BE9-9C0B08FE7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9343E-B43B-484C-80FA-4B6283F5D79A}" type="datetimeFigureOut">
              <a:rPr lang="pt-BR" smtClean="0"/>
              <a:t>22/01/2023</a:t>
            </a:fld>
            <a:endParaRPr lang="pt-BR"/>
          </a:p>
        </p:txBody>
      </p:sp>
      <p:sp>
        <p:nvSpPr>
          <p:cNvPr id="5" name="Espaço Reservado para Rodapé 4">
            <a:extLst>
              <a:ext uri="{FF2B5EF4-FFF2-40B4-BE49-F238E27FC236}">
                <a16:creationId xmlns:a16="http://schemas.microsoft.com/office/drawing/2014/main" id="{F09BE3FD-573A-7946-67C9-7809DAEC76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35975DF-9AE4-6E75-CC87-96604BFD6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A4CDA-F0EC-48D5-AC42-6CF80C232EA2}" type="slidenum">
              <a:rPr lang="pt-BR" smtClean="0"/>
              <a:t>‹nº›</a:t>
            </a:fld>
            <a:endParaRPr lang="pt-BR"/>
          </a:p>
        </p:txBody>
      </p:sp>
    </p:spTree>
    <p:extLst>
      <p:ext uri="{BB962C8B-B14F-4D97-AF65-F5344CB8AC3E}">
        <p14:creationId xmlns:p14="http://schemas.microsoft.com/office/powerpoint/2010/main" val="104732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mailto:https://www.aquecefenix.com.br/produtos" TargetMode="External"/><Relationship Id="rId5" Type="http://schemas.openxmlformats.org/officeDocument/2006/relationships/hyperlink" Target="https://www.aquecefenix.com.br/produtos"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https://www.aquecefenix.com.br/produtos"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aquecefenix.com.br/produtos" TargetMode="Externa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aquecefenix.com.br/produto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acebook.com/aquecefenix/" TargetMode="External"/><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hyperlink" Target="https://api.whatsapp.com/send?phone=5511991662673&amp;text=Ol%C3%A1!%20Quero%20tirar%20algumas%20d%C3%BAvidas%20sobre%20meu%20or%C3%A7amento!" TargetMode="External"/><Relationship Id="rId17" Type="http://schemas.openxmlformats.org/officeDocument/2006/relationships/image" Target="../media/image13.png"/><Relationship Id="rId2" Type="http://schemas.openxmlformats.org/officeDocument/2006/relationships/hyperlink" Target="https://www.aquecefenix.com.br/produtos" TargetMode="External"/><Relationship Id="rId16" Type="http://schemas.openxmlformats.org/officeDocument/2006/relationships/hyperlink" Target="https://www.instagram.com/stories/aquecefenix/3018522029762101210/" TargetMode="External"/><Relationship Id="rId1" Type="http://schemas.openxmlformats.org/officeDocument/2006/relationships/slideLayout" Target="../slideLayouts/slideLayout1.xml"/><Relationship Id="rId6" Type="http://schemas.openxmlformats.org/officeDocument/2006/relationships/hyperlink" Target="https://www.linkedin.com/in/aquecef%C3%AAnix-resist%C3%AAncias-el%C3%A9tricas-99790016b/" TargetMode="External"/><Relationship Id="rId11" Type="http://schemas.openxmlformats.org/officeDocument/2006/relationships/image" Target="../media/image10.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hyperlink" Target="mailto:comercial@aquecefenix.com.br" TargetMode="External"/><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hyperlink" Target="https://www.aquecefenix.com.b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hyperlink" Target="https://www.aquecefenix.com.br/produtos"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quecefenix.com.br/produtos" TargetMode="External"/><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aquecefenix.com.br/produtos" TargetMode="External"/><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quecefenix.com.br/produtos" TargetMode="External"/><Relationship Id="rId11" Type="http://schemas.openxmlformats.org/officeDocument/2006/relationships/image" Target="../media/image30.png"/><Relationship Id="rId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quecefenix.com.br/produtos" TargetMode="External"/><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wdp"/><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quecefenix.com.br/produtos" TargetMode="External"/><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aixaDeTexto 7">
            <a:extLst>
              <a:ext uri="{FF2B5EF4-FFF2-40B4-BE49-F238E27FC236}">
                <a16:creationId xmlns:a16="http://schemas.microsoft.com/office/drawing/2014/main" id="{33D71929-7FB9-64A5-A9DE-9BCA2BB83DC2}"/>
              </a:ext>
            </a:extLst>
          </p:cNvPr>
          <p:cNvSpPr txBox="1"/>
          <p:nvPr/>
        </p:nvSpPr>
        <p:spPr>
          <a:xfrm>
            <a:off x="805855" y="1037876"/>
            <a:ext cx="9745393" cy="1323439"/>
          </a:xfrm>
          <a:prstGeom prst="rect">
            <a:avLst/>
          </a:prstGeom>
          <a:noFill/>
        </p:spPr>
        <p:txBody>
          <a:bodyPr wrap="square" rtlCol="0">
            <a:spAutoFit/>
          </a:bodyPr>
          <a:lstStyle/>
          <a:p>
            <a:pPr algn="ctr"/>
            <a:r>
              <a:rPr lang="pt-BR" sz="8000" dirty="0">
                <a:solidFill>
                  <a:schemeClr val="tx2">
                    <a:lumMod val="75000"/>
                  </a:schemeClr>
                </a:solidFill>
                <a:latin typeface="Franklin Gothic Medium" panose="020B0603020102020204" pitchFamily="34" charset="0"/>
              </a:rPr>
              <a:t>AQUECEFÊNIX</a:t>
            </a:r>
          </a:p>
        </p:txBody>
      </p:sp>
      <p:sp>
        <p:nvSpPr>
          <p:cNvPr id="14" name="CaixaDeTexto 13">
            <a:extLst>
              <a:ext uri="{FF2B5EF4-FFF2-40B4-BE49-F238E27FC236}">
                <a16:creationId xmlns:a16="http://schemas.microsoft.com/office/drawing/2014/main" id="{AB2A02CA-EC19-3B94-42FD-814183C0CC34}"/>
              </a:ext>
            </a:extLst>
          </p:cNvPr>
          <p:cNvSpPr txBox="1"/>
          <p:nvPr/>
        </p:nvSpPr>
        <p:spPr>
          <a:xfrm>
            <a:off x="-815381" y="3365150"/>
            <a:ext cx="13478200" cy="1107996"/>
          </a:xfrm>
          <a:prstGeom prst="rect">
            <a:avLst/>
          </a:prstGeom>
          <a:noFill/>
        </p:spPr>
        <p:txBody>
          <a:bodyPr wrap="square" rtlCol="0">
            <a:spAutoFit/>
          </a:bodyPr>
          <a:lstStyle/>
          <a:p>
            <a:pPr algn="ctr"/>
            <a:r>
              <a:rPr lang="pt-BR" sz="6600" dirty="0">
                <a:solidFill>
                  <a:schemeClr val="tx2">
                    <a:lumMod val="75000"/>
                  </a:schemeClr>
                </a:solidFill>
                <a:latin typeface="Franklin Gothic Medium" panose="020B0603020102020204" pitchFamily="34" charset="0"/>
              </a:rPr>
              <a:t>Apresentação</a:t>
            </a:r>
            <a:endParaRPr lang="pt-BR" sz="6000" dirty="0">
              <a:solidFill>
                <a:schemeClr val="tx2">
                  <a:lumMod val="75000"/>
                </a:schemeClr>
              </a:solidFill>
              <a:latin typeface="Franklin Gothic Medium" panose="020B0603020102020204" pitchFamily="34" charset="0"/>
            </a:endParaRPr>
          </a:p>
        </p:txBody>
      </p:sp>
      <p:sp>
        <p:nvSpPr>
          <p:cNvPr id="2" name="CaixaDeTexto 1">
            <a:hlinkClick r:id="rId5"/>
            <a:extLst>
              <a:ext uri="{FF2B5EF4-FFF2-40B4-BE49-F238E27FC236}">
                <a16:creationId xmlns:a16="http://schemas.microsoft.com/office/drawing/2014/main" id="{20CC25D4-B6FF-3063-1074-62DE4D642B5F}"/>
              </a:ext>
            </a:extLst>
          </p:cNvPr>
          <p:cNvSpPr txBox="1"/>
          <p:nvPr/>
        </p:nvSpPr>
        <p:spPr>
          <a:xfrm>
            <a:off x="4348315" y="6277066"/>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t>
            </a:r>
            <a:r>
              <a:rPr lang="pt-BR" sz="2400" dirty="0">
                <a:solidFill>
                  <a:schemeClr val="tx2">
                    <a:lumMod val="75000"/>
                  </a:schemeClr>
                </a:solidFill>
                <a:latin typeface="Franklin Gothic Medium" panose="020B0603020102020204" pitchFamily="34" charset="0"/>
                <a:hlinkClick r:id="rId6"/>
              </a:rPr>
              <a:t>aquecefenix</a:t>
            </a:r>
            <a:r>
              <a:rPr lang="pt-BR" sz="2400" dirty="0">
                <a:solidFill>
                  <a:schemeClr val="tx2">
                    <a:lumMod val="75000"/>
                  </a:schemeClr>
                </a:solidFill>
                <a:latin typeface="Franklin Gothic Medium" panose="020B0603020102020204" pitchFamily="34" charset="0"/>
              </a:rPr>
              <a:t>.com.br</a:t>
            </a:r>
          </a:p>
        </p:txBody>
      </p:sp>
      <p:pic>
        <p:nvPicPr>
          <p:cNvPr id="3" name="Imagem 2">
            <a:extLst>
              <a:ext uri="{FF2B5EF4-FFF2-40B4-BE49-F238E27FC236}">
                <a16:creationId xmlns:a16="http://schemas.microsoft.com/office/drawing/2014/main" id="{B97836C0-02B7-69AA-190D-127A0306B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7467" y="936118"/>
            <a:ext cx="1565685" cy="1565685"/>
          </a:xfrm>
          <a:prstGeom prst="rect">
            <a:avLst/>
          </a:prstGeom>
        </p:spPr>
      </p:pic>
      <p:sp>
        <p:nvSpPr>
          <p:cNvPr id="4" name="CaixaDeTexto 3">
            <a:extLst>
              <a:ext uri="{FF2B5EF4-FFF2-40B4-BE49-F238E27FC236}">
                <a16:creationId xmlns:a16="http://schemas.microsoft.com/office/drawing/2014/main" id="{98F29F9D-E035-47C3-338B-447369012977}"/>
              </a:ext>
            </a:extLst>
          </p:cNvPr>
          <p:cNvSpPr txBox="1"/>
          <p:nvPr/>
        </p:nvSpPr>
        <p:spPr>
          <a:xfrm>
            <a:off x="3442249" y="2130483"/>
            <a:ext cx="4962940" cy="461665"/>
          </a:xfrm>
          <a:prstGeom prst="rect">
            <a:avLst/>
          </a:prstGeom>
          <a:noFill/>
        </p:spPr>
        <p:txBody>
          <a:bodyPr wrap="square">
            <a:spAutoFit/>
          </a:bodyPr>
          <a:lstStyle/>
          <a:p>
            <a:pPr algn="ctr" fontAlgn="base"/>
            <a:r>
              <a:rPr lang="pt-BR" sz="2400" dirty="0">
                <a:solidFill>
                  <a:schemeClr val="tx2">
                    <a:lumMod val="75000"/>
                  </a:schemeClr>
                </a:solidFill>
                <a:latin typeface="Franklin Gothic Medium" panose="020B0603020102020204" pitchFamily="34" charset="0"/>
              </a:rPr>
              <a:t>Resistências Elétricas</a:t>
            </a:r>
          </a:p>
        </p:txBody>
      </p:sp>
    </p:spTree>
    <p:extLst>
      <p:ext uri="{BB962C8B-B14F-4D97-AF65-F5344CB8AC3E}">
        <p14:creationId xmlns:p14="http://schemas.microsoft.com/office/powerpoint/2010/main" val="160215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0" y="0"/>
            <a:ext cx="12212839" cy="6858000"/>
          </a:xfrm>
          <a:prstGeom prst="rect">
            <a:avLst/>
          </a:prstGeom>
        </p:spPr>
      </p:pic>
      <p:pic>
        <p:nvPicPr>
          <p:cNvPr id="11" name="Imagem 10">
            <a:extLst>
              <a:ext uri="{FF2B5EF4-FFF2-40B4-BE49-F238E27FC236}">
                <a16:creationId xmlns:a16="http://schemas.microsoft.com/office/drawing/2014/main" id="{27503022-5FDE-663E-E159-0E096444E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3" name="CaixaDeTexto 2">
            <a:extLst>
              <a:ext uri="{FF2B5EF4-FFF2-40B4-BE49-F238E27FC236}">
                <a16:creationId xmlns:a16="http://schemas.microsoft.com/office/drawing/2014/main" id="{447FD3CB-CA6E-23E2-FF07-4C77F675BDEE}"/>
              </a:ext>
            </a:extLst>
          </p:cNvPr>
          <p:cNvSpPr txBox="1"/>
          <p:nvPr/>
        </p:nvSpPr>
        <p:spPr>
          <a:xfrm>
            <a:off x="2582038" y="629004"/>
            <a:ext cx="2924779" cy="1815882"/>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sz="2800" b="1" dirty="0"/>
              <a:t>Calha Cerâmica</a:t>
            </a:r>
          </a:p>
          <a:p>
            <a:endParaRPr lang="pt-BR" sz="2800" b="1" dirty="0"/>
          </a:p>
          <a:p>
            <a:endParaRPr lang="pt-BR" sz="2800" b="1" i="0" dirty="0">
              <a:effectLst/>
            </a:endParaRPr>
          </a:p>
          <a:p>
            <a:endParaRPr lang="pt-BR" sz="2800" dirty="0"/>
          </a:p>
        </p:txBody>
      </p:sp>
      <p:sp>
        <p:nvSpPr>
          <p:cNvPr id="9" name="CaixaDeTexto 8">
            <a:extLst>
              <a:ext uri="{FF2B5EF4-FFF2-40B4-BE49-F238E27FC236}">
                <a16:creationId xmlns:a16="http://schemas.microsoft.com/office/drawing/2014/main" id="{5DF89F30-CA7A-8ABC-9A64-B84FF11773CA}"/>
              </a:ext>
            </a:extLst>
          </p:cNvPr>
          <p:cNvSpPr txBox="1"/>
          <p:nvPr/>
        </p:nvSpPr>
        <p:spPr>
          <a:xfrm>
            <a:off x="2214858" y="1249161"/>
            <a:ext cx="3546073" cy="4278094"/>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p>
          <a:p>
            <a:pPr algn="ctr" fontAlgn="base"/>
            <a:r>
              <a:rPr lang="pt-BR" sz="1600" dirty="0">
                <a:solidFill>
                  <a:schemeClr val="tx2">
                    <a:lumMod val="75000"/>
                  </a:schemeClr>
                </a:solidFill>
                <a:latin typeface="Franklin Gothic Medium" panose="020B0603020102020204" pitchFamily="34" charset="0"/>
              </a:rPr>
              <a:t>Calha Cerâmica é uma resistência elétrica segura e de alto desempenho, utilizada para transmissão de calor por radiação infravermelho. </a:t>
            </a:r>
          </a:p>
          <a:p>
            <a:pPr algn="ctr" fontAlgn="base"/>
            <a:endParaRPr lang="pt-BR" sz="1600" dirty="0">
              <a:solidFill>
                <a:schemeClr val="tx2">
                  <a:lumMod val="75000"/>
                </a:schemeClr>
              </a:solidFill>
              <a:latin typeface="Franklin Gothic Medium" panose="020B0603020102020204" pitchFamily="34" charset="0"/>
            </a:endParaRPr>
          </a:p>
          <a:p>
            <a:pPr algn="ctr" fontAlgn="base"/>
            <a:r>
              <a:rPr lang="pt-BR" sz="1600" dirty="0">
                <a:solidFill>
                  <a:schemeClr val="tx2">
                    <a:lumMod val="75000"/>
                  </a:schemeClr>
                </a:solidFill>
                <a:latin typeface="Franklin Gothic Medium" panose="020B0603020102020204" pitchFamily="34" charset="0"/>
              </a:rPr>
              <a:t>Essa resistência é composta por um elemento resistivo com cerâmica envernizada, em formatos, côncavo ou plano.</a:t>
            </a:r>
          </a:p>
          <a:p>
            <a:pPr algn="ctr" fontAlgn="base"/>
            <a:endParaRPr lang="pt-BR" sz="1600" dirty="0">
              <a:solidFill>
                <a:schemeClr val="tx2">
                  <a:lumMod val="75000"/>
                </a:schemeClr>
              </a:solidFill>
              <a:latin typeface="Franklin Gothic Medium" panose="020B0603020102020204" pitchFamily="34" charset="0"/>
            </a:endParaRPr>
          </a:p>
          <a:p>
            <a:pPr algn="ctr" fontAlgn="base"/>
            <a:r>
              <a:rPr lang="pt-BR" sz="1600" dirty="0">
                <a:solidFill>
                  <a:schemeClr val="tx2">
                    <a:lumMod val="75000"/>
                  </a:schemeClr>
                </a:solidFill>
                <a:latin typeface="Franklin Gothic Medium" panose="020B0603020102020204" pitchFamily="34" charset="0"/>
              </a:rPr>
              <a:t>Fixação com chaveta, parafusos ou tubo com rosca. </a:t>
            </a:r>
          </a:p>
          <a:p>
            <a:pPr algn="ctr" fontAlgn="base"/>
            <a:endParaRPr lang="pt-BR" sz="1600" dirty="0">
              <a:solidFill>
                <a:schemeClr val="tx2">
                  <a:lumMod val="75000"/>
                </a:schemeClr>
              </a:solidFill>
              <a:latin typeface="Franklin Gothic Medium" panose="020B0603020102020204" pitchFamily="34" charset="0"/>
            </a:endParaRPr>
          </a:p>
          <a:p>
            <a:pPr algn="ctr" fontAlgn="base"/>
            <a:r>
              <a:rPr lang="pt-BR" sz="1600" dirty="0">
                <a:solidFill>
                  <a:schemeClr val="tx2">
                    <a:lumMod val="75000"/>
                  </a:schemeClr>
                </a:solidFill>
                <a:latin typeface="Franklin Gothic Medium" panose="020B0603020102020204" pitchFamily="34" charset="0"/>
              </a:rPr>
              <a:t>A grande variedade de modelos dessa resistência as tornam adaptáveis as mais variadas aplicações.</a:t>
            </a:r>
          </a:p>
        </p:txBody>
      </p:sp>
      <p:sp>
        <p:nvSpPr>
          <p:cNvPr id="4" name="CaixaDeTexto 3">
            <a:hlinkClick r:id="rId5"/>
            <a:extLst>
              <a:ext uri="{FF2B5EF4-FFF2-40B4-BE49-F238E27FC236}">
                <a16:creationId xmlns:a16="http://schemas.microsoft.com/office/drawing/2014/main" id="{AD52B499-08E7-DA9B-9424-9513714CEF98}"/>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cxnSp>
        <p:nvCxnSpPr>
          <p:cNvPr id="7" name="Conector reto 6">
            <a:extLst>
              <a:ext uri="{FF2B5EF4-FFF2-40B4-BE49-F238E27FC236}">
                <a16:creationId xmlns:a16="http://schemas.microsoft.com/office/drawing/2014/main" id="{DA694A42-EEC5-FB7D-6280-2AF177E756A3}"/>
              </a:ext>
            </a:extLst>
          </p:cNvPr>
          <p:cNvCxnSpPr>
            <a:cxnSpLocks/>
          </p:cNvCxnSpPr>
          <p:nvPr/>
        </p:nvCxnSpPr>
        <p:spPr>
          <a:xfrm>
            <a:off x="5902876" y="629004"/>
            <a:ext cx="0" cy="551840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1199A016-33CA-17F3-1001-24C0517F71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83825">
            <a:off x="5357860" y="1747470"/>
            <a:ext cx="3019293" cy="2009202"/>
          </a:xfrm>
          <a:prstGeom prst="rect">
            <a:avLst/>
          </a:prstGeom>
        </p:spPr>
      </p:pic>
      <p:sp>
        <p:nvSpPr>
          <p:cNvPr id="12" name="CaixaDeTexto 11">
            <a:extLst>
              <a:ext uri="{FF2B5EF4-FFF2-40B4-BE49-F238E27FC236}">
                <a16:creationId xmlns:a16="http://schemas.microsoft.com/office/drawing/2014/main" id="{5D670C30-B458-C1E1-2B60-B4798F90667A}"/>
              </a:ext>
            </a:extLst>
          </p:cNvPr>
          <p:cNvSpPr txBox="1"/>
          <p:nvPr/>
        </p:nvSpPr>
        <p:spPr>
          <a:xfrm>
            <a:off x="7676453" y="615882"/>
            <a:ext cx="3476522" cy="1815882"/>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sz="2800" b="1" dirty="0"/>
              <a:t>Resistência Quartzo</a:t>
            </a:r>
          </a:p>
          <a:p>
            <a:endParaRPr lang="pt-BR" sz="2800" b="1" dirty="0"/>
          </a:p>
          <a:p>
            <a:endParaRPr lang="pt-BR" sz="2800" b="1" i="0" dirty="0">
              <a:effectLst/>
            </a:endParaRPr>
          </a:p>
          <a:p>
            <a:endParaRPr lang="pt-BR" sz="2800" dirty="0"/>
          </a:p>
        </p:txBody>
      </p:sp>
      <p:sp>
        <p:nvSpPr>
          <p:cNvPr id="13" name="CaixaDeTexto 12">
            <a:extLst>
              <a:ext uri="{FF2B5EF4-FFF2-40B4-BE49-F238E27FC236}">
                <a16:creationId xmlns:a16="http://schemas.microsoft.com/office/drawing/2014/main" id="{F1F8797F-788D-1964-6C01-96170DE59222}"/>
              </a:ext>
            </a:extLst>
          </p:cNvPr>
          <p:cNvSpPr txBox="1"/>
          <p:nvPr/>
        </p:nvSpPr>
        <p:spPr>
          <a:xfrm>
            <a:off x="7876134" y="1249161"/>
            <a:ext cx="3276839" cy="4031873"/>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p>
          <a:p>
            <a:pPr algn="ctr" fontAlgn="base"/>
            <a:r>
              <a:rPr lang="pt-BR" sz="1600" dirty="0">
                <a:solidFill>
                  <a:schemeClr val="tx2">
                    <a:lumMod val="75000"/>
                  </a:schemeClr>
                </a:solidFill>
                <a:latin typeface="Franklin Gothic Medium" panose="020B0603020102020204" pitchFamily="34" charset="0"/>
              </a:rPr>
              <a:t>Os elementos de aquecimento de quartzo oferecem melhor performance proporcionando maior rapidez no aquecimento e resfriamento, gerando um menor consumo de energia. </a:t>
            </a:r>
          </a:p>
          <a:p>
            <a:pPr algn="ctr" fontAlgn="base"/>
            <a:endParaRPr lang="pt-BR" sz="1600" dirty="0">
              <a:solidFill>
                <a:schemeClr val="tx2">
                  <a:lumMod val="75000"/>
                </a:schemeClr>
              </a:solidFill>
              <a:latin typeface="Franklin Gothic Medium" panose="020B0603020102020204" pitchFamily="34" charset="0"/>
            </a:endParaRPr>
          </a:p>
          <a:p>
            <a:pPr algn="ctr" fontAlgn="base"/>
            <a:r>
              <a:rPr lang="pt-BR" sz="1600" dirty="0">
                <a:solidFill>
                  <a:schemeClr val="tx2">
                    <a:lumMod val="75000"/>
                  </a:schemeClr>
                </a:solidFill>
                <a:latin typeface="Franklin Gothic Medium" panose="020B0603020102020204" pitchFamily="34" charset="0"/>
              </a:rPr>
              <a:t>São montados em tubos de quartzo em diâmetro 10 ou 12mm</a:t>
            </a:r>
          </a:p>
          <a:p>
            <a:pPr algn="ctr" fontAlgn="base"/>
            <a:endParaRPr lang="pt-BR" sz="1600" dirty="0">
              <a:solidFill>
                <a:schemeClr val="tx2">
                  <a:lumMod val="75000"/>
                </a:schemeClr>
              </a:solidFill>
              <a:latin typeface="Franklin Gothic Medium" panose="020B0603020102020204" pitchFamily="34" charset="0"/>
            </a:endParaRPr>
          </a:p>
          <a:p>
            <a:pPr algn="ctr" fontAlgn="base"/>
            <a:r>
              <a:rPr lang="pt-BR" sz="1600" b="1" dirty="0">
                <a:solidFill>
                  <a:schemeClr val="tx2">
                    <a:lumMod val="75000"/>
                  </a:schemeClr>
                </a:solidFill>
                <a:latin typeface="Franklin Gothic Medium" panose="020B0603020102020204" pitchFamily="34" charset="0"/>
              </a:rPr>
              <a:t>Aplicação:</a:t>
            </a:r>
            <a:r>
              <a:rPr lang="pt-BR" sz="1600" dirty="0">
                <a:solidFill>
                  <a:schemeClr val="tx2">
                    <a:lumMod val="75000"/>
                  </a:schemeClr>
                </a:solidFill>
                <a:latin typeface="Franklin Gothic Medium" panose="020B0603020102020204" pitchFamily="34" charset="0"/>
              </a:rPr>
              <a:t> </a:t>
            </a:r>
          </a:p>
          <a:p>
            <a:pPr algn="ctr" fontAlgn="base"/>
            <a:r>
              <a:rPr lang="pt-BR" sz="1600" dirty="0">
                <a:solidFill>
                  <a:schemeClr val="tx2">
                    <a:lumMod val="75000"/>
                  </a:schemeClr>
                </a:solidFill>
                <a:latin typeface="Franklin Gothic Medium" panose="020B0603020102020204" pitchFamily="34" charset="0"/>
              </a:rPr>
              <a:t>São aplicadas no processo de vacum </a:t>
            </a:r>
            <a:r>
              <a:rPr lang="pt-BR" sz="1600" dirty="0" err="1">
                <a:solidFill>
                  <a:schemeClr val="tx2">
                    <a:lumMod val="75000"/>
                  </a:schemeClr>
                </a:solidFill>
                <a:latin typeface="Franklin Gothic Medium" panose="020B0603020102020204" pitchFamily="34" charset="0"/>
              </a:rPr>
              <a:t>forming</a:t>
            </a:r>
            <a:r>
              <a:rPr lang="pt-BR" sz="1600" dirty="0">
                <a:solidFill>
                  <a:schemeClr val="tx2">
                    <a:lumMod val="75000"/>
                  </a:schemeClr>
                </a:solidFill>
                <a:latin typeface="Franklin Gothic Medium" panose="020B0603020102020204" pitchFamily="34" charset="0"/>
              </a:rPr>
              <a:t>, indústria vidreira, gráfica, automobilística, alimentícia, etc.</a:t>
            </a:r>
          </a:p>
        </p:txBody>
      </p:sp>
      <p:pic>
        <p:nvPicPr>
          <p:cNvPr id="17" name="Imagem 16">
            <a:extLst>
              <a:ext uri="{FF2B5EF4-FFF2-40B4-BE49-F238E27FC236}">
                <a16:creationId xmlns:a16="http://schemas.microsoft.com/office/drawing/2014/main" id="{D9EADA0E-F12A-863F-5FE6-CBBDEAE1F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313" y="1476518"/>
            <a:ext cx="2032867" cy="2032867"/>
          </a:xfrm>
          <a:prstGeom prst="rect">
            <a:avLst/>
          </a:prstGeom>
        </p:spPr>
      </p:pic>
      <p:pic>
        <p:nvPicPr>
          <p:cNvPr id="6" name="Imagem 5">
            <a:extLst>
              <a:ext uri="{FF2B5EF4-FFF2-40B4-BE49-F238E27FC236}">
                <a16:creationId xmlns:a16="http://schemas.microsoft.com/office/drawing/2014/main" id="{6DF7DB11-DA7B-6917-1951-B13CA695EC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058" y="3509385"/>
            <a:ext cx="1932742" cy="1314549"/>
          </a:xfrm>
          <a:prstGeom prst="rect">
            <a:avLst/>
          </a:prstGeom>
        </p:spPr>
      </p:pic>
    </p:spTree>
    <p:extLst>
      <p:ext uri="{BB962C8B-B14F-4D97-AF65-F5344CB8AC3E}">
        <p14:creationId xmlns:p14="http://schemas.microsoft.com/office/powerpoint/2010/main" val="16496645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a:hlinkClick r:id="rId3"/>
            <a:extLst>
              <a:ext uri="{FF2B5EF4-FFF2-40B4-BE49-F238E27FC236}">
                <a16:creationId xmlns:a16="http://schemas.microsoft.com/office/drawing/2014/main" id="{23A192A0-BEFF-F025-C4E1-334F66A63DF8}"/>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harpenSoften amoun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m 1">
            <a:extLst>
              <a:ext uri="{FF2B5EF4-FFF2-40B4-BE49-F238E27FC236}">
                <a16:creationId xmlns:a16="http://schemas.microsoft.com/office/drawing/2014/main" id="{D55C9348-F21C-688D-4F2C-2B8319DE8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2875" y="1022074"/>
            <a:ext cx="4586250" cy="4586250"/>
          </a:xfrm>
          <a:prstGeom prst="rect">
            <a:avLst/>
          </a:prstGeom>
        </p:spPr>
      </p:pic>
      <p:sp>
        <p:nvSpPr>
          <p:cNvPr id="4" name="CaixaDeTexto 3">
            <a:extLst>
              <a:ext uri="{FF2B5EF4-FFF2-40B4-BE49-F238E27FC236}">
                <a16:creationId xmlns:a16="http://schemas.microsoft.com/office/drawing/2014/main" id="{253324BC-7565-7C32-F723-8A07306D027E}"/>
              </a:ext>
            </a:extLst>
          </p:cNvPr>
          <p:cNvSpPr txBox="1"/>
          <p:nvPr/>
        </p:nvSpPr>
        <p:spPr>
          <a:xfrm>
            <a:off x="-591759" y="805232"/>
            <a:ext cx="13659728" cy="923330"/>
          </a:xfrm>
          <a:prstGeom prst="rect">
            <a:avLst/>
          </a:prstGeom>
          <a:noFill/>
          <a:ln>
            <a:noFill/>
          </a:ln>
        </p:spPr>
        <p:txBody>
          <a:bodyPr wrap="square" rtlCol="0">
            <a:spAutoFit/>
          </a:bodyPr>
          <a:lstStyle/>
          <a:p>
            <a:pPr algn="ctr"/>
            <a:r>
              <a:rPr lang="pt-BR" sz="5400" dirty="0">
                <a:solidFill>
                  <a:schemeClr val="tx2">
                    <a:lumMod val="75000"/>
                  </a:schemeClr>
                </a:solidFill>
                <a:latin typeface="Franklin Gothic Medium" panose="020B0603020102020204" pitchFamily="34" charset="0"/>
              </a:rPr>
              <a:t>Agradecemos a Oportunidade</a:t>
            </a:r>
          </a:p>
        </p:txBody>
      </p:sp>
      <p:sp>
        <p:nvSpPr>
          <p:cNvPr id="9" name="CaixaDeTexto 8">
            <a:extLst>
              <a:ext uri="{FF2B5EF4-FFF2-40B4-BE49-F238E27FC236}">
                <a16:creationId xmlns:a16="http://schemas.microsoft.com/office/drawing/2014/main" id="{10C44B4A-031F-D157-2F37-484FC77F874A}"/>
              </a:ext>
            </a:extLst>
          </p:cNvPr>
          <p:cNvSpPr txBox="1"/>
          <p:nvPr/>
        </p:nvSpPr>
        <p:spPr>
          <a:xfrm>
            <a:off x="267769" y="4909701"/>
            <a:ext cx="8161092" cy="923330"/>
          </a:xfrm>
          <a:prstGeom prst="rect">
            <a:avLst/>
          </a:prstGeom>
          <a:noFill/>
        </p:spPr>
        <p:txBody>
          <a:bodyPr wrap="square">
            <a:spAutoFit/>
          </a:bodyPr>
          <a:lstStyle/>
          <a:p>
            <a:pPr fontAlgn="base"/>
            <a:r>
              <a:rPr lang="pt-BR" dirty="0" err="1">
                <a:solidFill>
                  <a:schemeClr val="tx2">
                    <a:lumMod val="75000"/>
                  </a:schemeClr>
                </a:solidFill>
                <a:latin typeface="Franklin Gothic Medium" panose="020B0603020102020204" pitchFamily="34" charset="0"/>
              </a:rPr>
              <a:t>AqueceFênix</a:t>
            </a:r>
            <a:r>
              <a:rPr lang="pt-BR" dirty="0">
                <a:solidFill>
                  <a:schemeClr val="tx2">
                    <a:lumMod val="75000"/>
                  </a:schemeClr>
                </a:solidFill>
                <a:latin typeface="Franklin Gothic Medium" panose="020B0603020102020204" pitchFamily="34" charset="0"/>
              </a:rPr>
              <a:t> Resistências Elétricas</a:t>
            </a:r>
          </a:p>
          <a:p>
            <a:pPr fontAlgn="base"/>
            <a:r>
              <a:rPr lang="pt-BR" dirty="0">
                <a:solidFill>
                  <a:schemeClr val="tx2">
                    <a:lumMod val="75000"/>
                  </a:schemeClr>
                </a:solidFill>
                <a:latin typeface="Franklin Gothic Medium" panose="020B0603020102020204" pitchFamily="34" charset="0"/>
              </a:rPr>
              <a:t>Rua: Das Hortências 12 – Parque Boa Esperança</a:t>
            </a:r>
          </a:p>
          <a:p>
            <a:pPr fontAlgn="base"/>
            <a:r>
              <a:rPr lang="pt-BR" dirty="0">
                <a:solidFill>
                  <a:schemeClr val="tx2">
                    <a:lumMod val="75000"/>
                  </a:schemeClr>
                </a:solidFill>
                <a:latin typeface="Franklin Gothic Medium" panose="020B0603020102020204" pitchFamily="34" charset="0"/>
              </a:rPr>
              <a:t>Itapevi/SP CEP: 06655-760</a:t>
            </a:r>
          </a:p>
        </p:txBody>
      </p:sp>
      <p:sp>
        <p:nvSpPr>
          <p:cNvPr id="3" name="CaixaDeTexto 2">
            <a:extLst>
              <a:ext uri="{FF2B5EF4-FFF2-40B4-BE49-F238E27FC236}">
                <a16:creationId xmlns:a16="http://schemas.microsoft.com/office/drawing/2014/main" id="{9734E0DA-6615-3D99-CA7E-AE624D65F0CF}"/>
              </a:ext>
            </a:extLst>
          </p:cNvPr>
          <p:cNvSpPr txBox="1"/>
          <p:nvPr/>
        </p:nvSpPr>
        <p:spPr>
          <a:xfrm>
            <a:off x="4348315" y="6342415"/>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sp>
        <p:nvSpPr>
          <p:cNvPr id="7" name="CaixaDeTexto 6">
            <a:extLst>
              <a:ext uri="{FF2B5EF4-FFF2-40B4-BE49-F238E27FC236}">
                <a16:creationId xmlns:a16="http://schemas.microsoft.com/office/drawing/2014/main" id="{BD24EF83-86DE-17C1-BD58-0A2E30604617}"/>
              </a:ext>
            </a:extLst>
          </p:cNvPr>
          <p:cNvSpPr txBox="1"/>
          <p:nvPr/>
        </p:nvSpPr>
        <p:spPr>
          <a:xfrm>
            <a:off x="579940" y="5874580"/>
            <a:ext cx="1770862" cy="369332"/>
          </a:xfrm>
          <a:prstGeom prst="rect">
            <a:avLst/>
          </a:prstGeom>
          <a:noFill/>
        </p:spPr>
        <p:txBody>
          <a:bodyPr wrap="square">
            <a:spAutoFit/>
          </a:bodyPr>
          <a:lstStyle/>
          <a:p>
            <a:pPr fontAlgn="base"/>
            <a:r>
              <a:rPr lang="pt-BR" dirty="0">
                <a:solidFill>
                  <a:schemeClr val="tx2">
                    <a:lumMod val="75000"/>
                  </a:schemeClr>
                </a:solidFill>
                <a:latin typeface="Franklin Gothic Medium" panose="020B0603020102020204" pitchFamily="34" charset="0"/>
              </a:rPr>
              <a:t>(11) 4388-0865  </a:t>
            </a:r>
          </a:p>
        </p:txBody>
      </p:sp>
      <p:pic>
        <p:nvPicPr>
          <p:cNvPr id="10" name="Imagem 9">
            <a:extLst>
              <a:ext uri="{FF2B5EF4-FFF2-40B4-BE49-F238E27FC236}">
                <a16:creationId xmlns:a16="http://schemas.microsoft.com/office/drawing/2014/main" id="{07FC329C-94FE-92B0-2C0C-A365B3A323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8482" y="5880637"/>
            <a:ext cx="624316" cy="361096"/>
          </a:xfrm>
          <a:prstGeom prst="rect">
            <a:avLst/>
          </a:prstGeom>
        </p:spPr>
      </p:pic>
      <p:sp>
        <p:nvSpPr>
          <p:cNvPr id="11" name="CaixaDeTexto 10">
            <a:extLst>
              <a:ext uri="{FF2B5EF4-FFF2-40B4-BE49-F238E27FC236}">
                <a16:creationId xmlns:a16="http://schemas.microsoft.com/office/drawing/2014/main" id="{D5F8A7A1-159E-6445-FBDF-FCC4B4713B52}"/>
              </a:ext>
            </a:extLst>
          </p:cNvPr>
          <p:cNvSpPr txBox="1"/>
          <p:nvPr/>
        </p:nvSpPr>
        <p:spPr>
          <a:xfrm>
            <a:off x="2673886" y="5863016"/>
            <a:ext cx="2955516" cy="369332"/>
          </a:xfrm>
          <a:prstGeom prst="rect">
            <a:avLst/>
          </a:prstGeom>
          <a:noFill/>
        </p:spPr>
        <p:txBody>
          <a:bodyPr wrap="square">
            <a:spAutoFit/>
          </a:bodyPr>
          <a:lstStyle/>
          <a:p>
            <a:pPr fontAlgn="base"/>
            <a:r>
              <a:rPr lang="pt-BR" dirty="0">
                <a:solidFill>
                  <a:schemeClr val="tx2">
                    <a:lumMod val="75000"/>
                  </a:schemeClr>
                </a:solidFill>
                <a:latin typeface="Franklin Gothic Medium" panose="020B0603020102020204" pitchFamily="34" charset="0"/>
              </a:rPr>
              <a:t>(11) 99166-2673 </a:t>
            </a:r>
          </a:p>
        </p:txBody>
      </p:sp>
      <p:pic>
        <p:nvPicPr>
          <p:cNvPr id="13" name="Imagem 12">
            <a:extLst>
              <a:ext uri="{FF2B5EF4-FFF2-40B4-BE49-F238E27FC236}">
                <a16:creationId xmlns:a16="http://schemas.microsoft.com/office/drawing/2014/main" id="{CB0778FE-D231-6EBD-D1D0-1114860A7C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026" y="5938938"/>
            <a:ext cx="302795" cy="302795"/>
          </a:xfrm>
          <a:prstGeom prst="rect">
            <a:avLst/>
          </a:prstGeom>
        </p:spPr>
      </p:pic>
    </p:spTree>
    <p:extLst>
      <p:ext uri="{BB962C8B-B14F-4D97-AF65-F5344CB8AC3E}">
        <p14:creationId xmlns:p14="http://schemas.microsoft.com/office/powerpoint/2010/main" val="3903957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1" y="0"/>
            <a:ext cx="12192000" cy="6856623"/>
          </a:xfrm>
          <a:prstGeom prst="rect">
            <a:avLst/>
          </a:prstGeom>
        </p:spPr>
      </p:pic>
      <p:pic>
        <p:nvPicPr>
          <p:cNvPr id="7" name="Imagem 6">
            <a:extLst>
              <a:ext uri="{FF2B5EF4-FFF2-40B4-BE49-F238E27FC236}">
                <a16:creationId xmlns:a16="http://schemas.microsoft.com/office/drawing/2014/main" id="{948088C0-6C5D-F685-D756-D7F5BEE37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2" name="CaixaDeTexto 1">
            <a:extLst>
              <a:ext uri="{FF2B5EF4-FFF2-40B4-BE49-F238E27FC236}">
                <a16:creationId xmlns:a16="http://schemas.microsoft.com/office/drawing/2014/main" id="{7733DC6C-B294-E3DE-CFDF-3FA77597E31E}"/>
              </a:ext>
            </a:extLst>
          </p:cNvPr>
          <p:cNvSpPr txBox="1"/>
          <p:nvPr/>
        </p:nvSpPr>
        <p:spPr>
          <a:xfrm>
            <a:off x="1439594" y="329847"/>
            <a:ext cx="9312812" cy="1200329"/>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dirty="0"/>
              <a:t>Sobre a Aquece Fênix</a:t>
            </a:r>
          </a:p>
          <a:p>
            <a:r>
              <a:rPr lang="pt-BR" sz="2400" dirty="0"/>
              <a:t>Resistências Elétricas</a:t>
            </a:r>
          </a:p>
        </p:txBody>
      </p:sp>
      <p:sp>
        <p:nvSpPr>
          <p:cNvPr id="3" name="CaixaDeTexto 2">
            <a:extLst>
              <a:ext uri="{FF2B5EF4-FFF2-40B4-BE49-F238E27FC236}">
                <a16:creationId xmlns:a16="http://schemas.microsoft.com/office/drawing/2014/main" id="{53477FBD-E452-135C-B5E9-3DB39B635E7B}"/>
              </a:ext>
            </a:extLst>
          </p:cNvPr>
          <p:cNvSpPr txBox="1"/>
          <p:nvPr/>
        </p:nvSpPr>
        <p:spPr>
          <a:xfrm>
            <a:off x="293075" y="1690049"/>
            <a:ext cx="11605849" cy="1107996"/>
          </a:xfrm>
          <a:prstGeom prst="rect">
            <a:avLst/>
          </a:prstGeom>
          <a:noFill/>
        </p:spPr>
        <p:txBody>
          <a:bodyPr wrap="square" rtlCol="0">
            <a:spAutoFit/>
          </a:bodyPr>
          <a:lstStyle/>
          <a:p>
            <a:pPr marL="342900" indent="-342900">
              <a:buFont typeface="Arial" panose="020B0604020202020204" pitchFamily="34" charset="0"/>
              <a:buChar char="•"/>
            </a:pPr>
            <a:r>
              <a:rPr lang="pt-BR" sz="2200" dirty="0">
                <a:solidFill>
                  <a:schemeClr val="tx2">
                    <a:lumMod val="75000"/>
                  </a:schemeClr>
                </a:solidFill>
              </a:rPr>
              <a:t>Somos uma empresa de fabricação de resistências elétricas, com mais de 17 anos de experiência, cuja atividades são voltadas ao segmento da indústria. Promovendo soluções inteligentes para diversas aplicações dos nossos produtos.</a:t>
            </a:r>
          </a:p>
        </p:txBody>
      </p:sp>
      <p:sp>
        <p:nvSpPr>
          <p:cNvPr id="4" name="CaixaDeTexto 3">
            <a:extLst>
              <a:ext uri="{FF2B5EF4-FFF2-40B4-BE49-F238E27FC236}">
                <a16:creationId xmlns:a16="http://schemas.microsoft.com/office/drawing/2014/main" id="{E611ADF4-9326-6DD4-C6B9-97ED9CCE696D}"/>
              </a:ext>
            </a:extLst>
          </p:cNvPr>
          <p:cNvSpPr txBox="1"/>
          <p:nvPr/>
        </p:nvSpPr>
        <p:spPr>
          <a:xfrm>
            <a:off x="293074" y="2913967"/>
            <a:ext cx="11605849" cy="769441"/>
          </a:xfrm>
          <a:prstGeom prst="rect">
            <a:avLst/>
          </a:prstGeom>
          <a:noFill/>
        </p:spPr>
        <p:txBody>
          <a:bodyPr wrap="square" rtlCol="0">
            <a:spAutoFit/>
          </a:bodyPr>
          <a:lstStyle/>
          <a:p>
            <a:pPr marL="342900" indent="-342900">
              <a:buFont typeface="Arial" panose="020B0604020202020204" pitchFamily="34" charset="0"/>
              <a:buChar char="•"/>
            </a:pPr>
            <a:r>
              <a:rPr lang="pt-BR" sz="2200" dirty="0">
                <a:solidFill>
                  <a:schemeClr val="tx2">
                    <a:lumMod val="75000"/>
                  </a:schemeClr>
                </a:solidFill>
              </a:rPr>
              <a:t>Nosso foco é atender: Atendemos diversos fabricantes de máquinas extrusoras, sopradoras e injetoras e transformadores de resinas plásticas.</a:t>
            </a:r>
          </a:p>
        </p:txBody>
      </p:sp>
      <p:sp>
        <p:nvSpPr>
          <p:cNvPr id="6" name="CaixaDeTexto 5">
            <a:extLst>
              <a:ext uri="{FF2B5EF4-FFF2-40B4-BE49-F238E27FC236}">
                <a16:creationId xmlns:a16="http://schemas.microsoft.com/office/drawing/2014/main" id="{62D1B916-ED9E-45CD-DFD5-67E0E90E7BD4}"/>
              </a:ext>
            </a:extLst>
          </p:cNvPr>
          <p:cNvSpPr txBox="1"/>
          <p:nvPr/>
        </p:nvSpPr>
        <p:spPr>
          <a:xfrm>
            <a:off x="293073" y="3729088"/>
            <a:ext cx="11605849" cy="769441"/>
          </a:xfrm>
          <a:prstGeom prst="rect">
            <a:avLst/>
          </a:prstGeom>
          <a:noFill/>
        </p:spPr>
        <p:txBody>
          <a:bodyPr wrap="square" rtlCol="0">
            <a:spAutoFit/>
          </a:bodyPr>
          <a:lstStyle/>
          <a:p>
            <a:pPr marL="342900" indent="-342900">
              <a:buFont typeface="Arial" panose="020B0604020202020204" pitchFamily="34" charset="0"/>
              <a:buChar char="•"/>
            </a:pPr>
            <a:r>
              <a:rPr lang="pt-BR" sz="2200" dirty="0">
                <a:solidFill>
                  <a:schemeClr val="tx2">
                    <a:lumMod val="75000"/>
                  </a:schemeClr>
                </a:solidFill>
              </a:rPr>
              <a:t>O objetivo é oferecer produtos e serviços personalizados, gerando o melhor custo benefício às empresas;</a:t>
            </a:r>
          </a:p>
        </p:txBody>
      </p:sp>
      <p:sp>
        <p:nvSpPr>
          <p:cNvPr id="10" name="CaixaDeTexto 9">
            <a:extLst>
              <a:ext uri="{FF2B5EF4-FFF2-40B4-BE49-F238E27FC236}">
                <a16:creationId xmlns:a16="http://schemas.microsoft.com/office/drawing/2014/main" id="{F169D2CE-D3F7-C01A-D094-34F1A30FF8B7}"/>
              </a:ext>
            </a:extLst>
          </p:cNvPr>
          <p:cNvSpPr txBox="1"/>
          <p:nvPr/>
        </p:nvSpPr>
        <p:spPr>
          <a:xfrm>
            <a:off x="293073" y="4472813"/>
            <a:ext cx="4147305" cy="400110"/>
          </a:xfrm>
          <a:prstGeom prst="rect">
            <a:avLst/>
          </a:prstGeom>
          <a:noFill/>
        </p:spPr>
        <p:txBody>
          <a:bodyPr wrap="square">
            <a:spAutoFit/>
          </a:bodyPr>
          <a:lstStyle/>
          <a:p>
            <a:r>
              <a:rPr lang="pt-BR" sz="2000" dirty="0"/>
              <a:t>     </a:t>
            </a:r>
            <a:r>
              <a:rPr lang="pt-BR" sz="2000" dirty="0">
                <a:solidFill>
                  <a:schemeClr val="tx2">
                    <a:lumMod val="75000"/>
                  </a:schemeClr>
                </a:solidFill>
                <a:latin typeface="Franklin Gothic Medium" panose="020B0603020102020204" pitchFamily="34" charset="0"/>
              </a:rPr>
              <a:t>Alguns dos nossos clientes:</a:t>
            </a:r>
            <a:endParaRPr lang="pt-BR" sz="4400" dirty="0">
              <a:solidFill>
                <a:schemeClr val="tx2">
                  <a:lumMod val="75000"/>
                </a:schemeClr>
              </a:solidFill>
              <a:latin typeface="Franklin Gothic Medium" panose="020B0603020102020204" pitchFamily="34" charset="0"/>
            </a:endParaRPr>
          </a:p>
        </p:txBody>
      </p:sp>
      <p:pic>
        <p:nvPicPr>
          <p:cNvPr id="14" name="Imagem 13">
            <a:extLst>
              <a:ext uri="{FF2B5EF4-FFF2-40B4-BE49-F238E27FC236}">
                <a16:creationId xmlns:a16="http://schemas.microsoft.com/office/drawing/2014/main" id="{A7DF21BA-91C9-B309-4E2A-411EE36C7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12" y="4228232"/>
            <a:ext cx="2808047" cy="2573806"/>
          </a:xfrm>
          <a:prstGeom prst="rect">
            <a:avLst/>
          </a:prstGeom>
        </p:spPr>
      </p:pic>
      <p:pic>
        <p:nvPicPr>
          <p:cNvPr id="16" name="Imagem 15">
            <a:extLst>
              <a:ext uri="{FF2B5EF4-FFF2-40B4-BE49-F238E27FC236}">
                <a16:creationId xmlns:a16="http://schemas.microsoft.com/office/drawing/2014/main" id="{745B0328-8964-A3EE-291D-6A6717300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0998" y="4078692"/>
            <a:ext cx="3134344" cy="2872885"/>
          </a:xfrm>
          <a:prstGeom prst="rect">
            <a:avLst/>
          </a:prstGeom>
        </p:spPr>
      </p:pic>
      <p:pic>
        <p:nvPicPr>
          <p:cNvPr id="18" name="Imagem 17">
            <a:extLst>
              <a:ext uri="{FF2B5EF4-FFF2-40B4-BE49-F238E27FC236}">
                <a16:creationId xmlns:a16="http://schemas.microsoft.com/office/drawing/2014/main" id="{8DCBF144-6DBD-430E-A697-270FE6C0CA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4534" y="2913967"/>
            <a:ext cx="3541473" cy="3246052"/>
          </a:xfrm>
          <a:prstGeom prst="rect">
            <a:avLst/>
          </a:prstGeom>
        </p:spPr>
      </p:pic>
      <p:pic>
        <p:nvPicPr>
          <p:cNvPr id="20" name="Imagem 19">
            <a:extLst>
              <a:ext uri="{FF2B5EF4-FFF2-40B4-BE49-F238E27FC236}">
                <a16:creationId xmlns:a16="http://schemas.microsoft.com/office/drawing/2014/main" id="{AB215DF3-EEE4-AD11-A707-DC3F33995B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5321" y="3960364"/>
            <a:ext cx="2686108" cy="2686108"/>
          </a:xfrm>
          <a:prstGeom prst="rect">
            <a:avLst/>
          </a:prstGeom>
        </p:spPr>
      </p:pic>
      <p:sp>
        <p:nvSpPr>
          <p:cNvPr id="8" name="CaixaDeTexto 7">
            <a:hlinkClick r:id="rId9"/>
            <a:extLst>
              <a:ext uri="{FF2B5EF4-FFF2-40B4-BE49-F238E27FC236}">
                <a16:creationId xmlns:a16="http://schemas.microsoft.com/office/drawing/2014/main" id="{956BEF0C-F624-B12D-2541-F69702499A81}"/>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pic>
        <p:nvPicPr>
          <p:cNvPr id="11" name="Imagem 10">
            <a:extLst>
              <a:ext uri="{FF2B5EF4-FFF2-40B4-BE49-F238E27FC236}">
                <a16:creationId xmlns:a16="http://schemas.microsoft.com/office/drawing/2014/main" id="{7A2F714E-1475-64E7-AA00-B8DFCAA2E6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2091" y="4472813"/>
            <a:ext cx="1438915" cy="1438915"/>
          </a:xfrm>
          <a:prstGeom prst="rect">
            <a:avLst/>
          </a:prstGeom>
        </p:spPr>
      </p:pic>
    </p:spTree>
    <p:extLst>
      <p:ext uri="{BB962C8B-B14F-4D97-AF65-F5344CB8AC3E}">
        <p14:creationId xmlns:p14="http://schemas.microsoft.com/office/powerpoint/2010/main" val="3325392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hlinkClick r:id="rId2"/>
            <a:extLst>
              <a:ext uri="{FF2B5EF4-FFF2-40B4-BE49-F238E27FC236}">
                <a16:creationId xmlns:a16="http://schemas.microsoft.com/office/drawing/2014/main" id="{23A192A0-BEFF-F025-C4E1-334F66A63DF8}"/>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ixaDeTexto 1">
            <a:extLst>
              <a:ext uri="{FF2B5EF4-FFF2-40B4-BE49-F238E27FC236}">
                <a16:creationId xmlns:a16="http://schemas.microsoft.com/office/drawing/2014/main" id="{DC4E9D3A-65CB-7666-8F23-E62E26E6AD3D}"/>
              </a:ext>
            </a:extLst>
          </p:cNvPr>
          <p:cNvSpPr txBox="1"/>
          <p:nvPr/>
        </p:nvSpPr>
        <p:spPr>
          <a:xfrm>
            <a:off x="1439594" y="208977"/>
            <a:ext cx="9312812" cy="830997"/>
          </a:xfrm>
          <a:prstGeom prst="rect">
            <a:avLst/>
          </a:prstGeom>
          <a:noFill/>
          <a:ln>
            <a:noFill/>
          </a:ln>
        </p:spPr>
        <p:txBody>
          <a:bodyPr wrap="square" rtlCol="0">
            <a:spAutoFit/>
          </a:bodyPr>
          <a:lstStyle/>
          <a:p>
            <a:pPr algn="ctr"/>
            <a:r>
              <a:rPr lang="pt-BR" sz="4800" dirty="0">
                <a:solidFill>
                  <a:schemeClr val="tx2">
                    <a:lumMod val="75000"/>
                  </a:schemeClr>
                </a:solidFill>
                <a:latin typeface="Franklin Gothic Medium" panose="020B0603020102020204" pitchFamily="34" charset="0"/>
              </a:rPr>
              <a:t>Vamos começar?</a:t>
            </a:r>
          </a:p>
        </p:txBody>
      </p:sp>
      <p:sp>
        <p:nvSpPr>
          <p:cNvPr id="4" name="CaixaDeTexto 3">
            <a:extLst>
              <a:ext uri="{FF2B5EF4-FFF2-40B4-BE49-F238E27FC236}">
                <a16:creationId xmlns:a16="http://schemas.microsoft.com/office/drawing/2014/main" id="{A7A0B751-6F95-57C4-0158-E92FDC711B6A}"/>
              </a:ext>
            </a:extLst>
          </p:cNvPr>
          <p:cNvSpPr txBox="1"/>
          <p:nvPr/>
        </p:nvSpPr>
        <p:spPr>
          <a:xfrm>
            <a:off x="606990" y="1204891"/>
            <a:ext cx="11605849" cy="461665"/>
          </a:xfrm>
          <a:prstGeom prst="rect">
            <a:avLst/>
          </a:prstGeom>
          <a:noFill/>
        </p:spPr>
        <p:txBody>
          <a:bodyPr wrap="square" rtlCol="0">
            <a:spAutoFit/>
          </a:bodyPr>
          <a:lstStyle/>
          <a:p>
            <a:r>
              <a:rPr lang="pt-BR" sz="2400" dirty="0">
                <a:solidFill>
                  <a:schemeClr val="tx2">
                    <a:lumMod val="75000"/>
                  </a:schemeClr>
                </a:solidFill>
                <a:latin typeface="Franklin Gothic Medium" panose="020B0603020102020204" pitchFamily="34" charset="0"/>
              </a:rPr>
              <a:t>Vamos agendar uma visita com nosso representante para melhor nos conhecermos.</a:t>
            </a:r>
          </a:p>
        </p:txBody>
      </p:sp>
      <p:sp>
        <p:nvSpPr>
          <p:cNvPr id="6" name="CaixaDeTexto 5">
            <a:extLst>
              <a:ext uri="{FF2B5EF4-FFF2-40B4-BE49-F238E27FC236}">
                <a16:creationId xmlns:a16="http://schemas.microsoft.com/office/drawing/2014/main" id="{FB1D23FB-0651-3F21-89AD-8CF4A78F9E9A}"/>
              </a:ext>
            </a:extLst>
          </p:cNvPr>
          <p:cNvSpPr txBox="1"/>
          <p:nvPr/>
        </p:nvSpPr>
        <p:spPr>
          <a:xfrm>
            <a:off x="453679" y="2029630"/>
            <a:ext cx="11605849" cy="830997"/>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Temos um excelente e estruturado time a sua inteira disposição para qualquer dúvida ou esclarecimento;</a:t>
            </a:r>
          </a:p>
        </p:txBody>
      </p:sp>
      <p:sp>
        <p:nvSpPr>
          <p:cNvPr id="10" name="CaixaDeTexto 9">
            <a:extLst>
              <a:ext uri="{FF2B5EF4-FFF2-40B4-BE49-F238E27FC236}">
                <a16:creationId xmlns:a16="http://schemas.microsoft.com/office/drawing/2014/main" id="{A298ED8E-C8AE-ADC0-3432-F29B745079C8}"/>
              </a:ext>
            </a:extLst>
          </p:cNvPr>
          <p:cNvSpPr txBox="1"/>
          <p:nvPr/>
        </p:nvSpPr>
        <p:spPr>
          <a:xfrm>
            <a:off x="453678" y="2910944"/>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Nos preocupamos com a qualidade dos nossos produtos;</a:t>
            </a:r>
          </a:p>
        </p:txBody>
      </p:sp>
      <p:sp>
        <p:nvSpPr>
          <p:cNvPr id="11" name="CaixaDeTexto 10">
            <a:extLst>
              <a:ext uri="{FF2B5EF4-FFF2-40B4-BE49-F238E27FC236}">
                <a16:creationId xmlns:a16="http://schemas.microsoft.com/office/drawing/2014/main" id="{FD668B80-840D-95BB-19E2-5D274F80A792}"/>
              </a:ext>
            </a:extLst>
          </p:cNvPr>
          <p:cNvSpPr txBox="1"/>
          <p:nvPr/>
        </p:nvSpPr>
        <p:spPr>
          <a:xfrm>
            <a:off x="453678" y="3587643"/>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Sua satisfação é a nossa missão.</a:t>
            </a:r>
          </a:p>
        </p:txBody>
      </p:sp>
      <p:sp>
        <p:nvSpPr>
          <p:cNvPr id="13" name="CaixaDeTexto 12">
            <a:extLst>
              <a:ext uri="{FF2B5EF4-FFF2-40B4-BE49-F238E27FC236}">
                <a16:creationId xmlns:a16="http://schemas.microsoft.com/office/drawing/2014/main" id="{CCC250EF-DFB2-7948-6DFC-451BD8F46690}"/>
              </a:ext>
            </a:extLst>
          </p:cNvPr>
          <p:cNvSpPr txBox="1"/>
          <p:nvPr/>
        </p:nvSpPr>
        <p:spPr>
          <a:xfrm>
            <a:off x="293075" y="4505327"/>
            <a:ext cx="11605849" cy="523220"/>
          </a:xfrm>
          <a:prstGeom prst="rect">
            <a:avLst/>
          </a:prstGeom>
          <a:noFill/>
        </p:spPr>
        <p:txBody>
          <a:bodyPr wrap="square" rtlCol="0">
            <a:spAutoFit/>
          </a:bodyPr>
          <a:lstStyle/>
          <a:p>
            <a:pPr algn="ctr"/>
            <a:r>
              <a:rPr lang="pt-BR" sz="2800" dirty="0">
                <a:solidFill>
                  <a:schemeClr val="tx2">
                    <a:lumMod val="75000"/>
                  </a:schemeClr>
                </a:solidFill>
                <a:latin typeface="Franklin Gothic Medium" panose="020B0603020102020204" pitchFamily="34" charset="0"/>
              </a:rPr>
              <a:t>Entre em contato conosco e nos acompanhe através do canais:</a:t>
            </a:r>
          </a:p>
        </p:txBody>
      </p:sp>
      <p:pic>
        <p:nvPicPr>
          <p:cNvPr id="15" name="Imagem 14">
            <a:extLst>
              <a:ext uri="{FF2B5EF4-FFF2-40B4-BE49-F238E27FC236}">
                <a16:creationId xmlns:a16="http://schemas.microsoft.com/office/drawing/2014/main" id="{7626E2AB-CBAC-9427-CA4A-142559DD8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pic>
        <p:nvPicPr>
          <p:cNvPr id="17" name="Imagem 16">
            <a:hlinkClick r:id="rId6"/>
            <a:extLst>
              <a:ext uri="{FF2B5EF4-FFF2-40B4-BE49-F238E27FC236}">
                <a16:creationId xmlns:a16="http://schemas.microsoft.com/office/drawing/2014/main" id="{12F0E6D8-E4ED-2E17-CA33-AE462E510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1382" y="5381623"/>
            <a:ext cx="1219856" cy="686856"/>
          </a:xfrm>
          <a:prstGeom prst="rect">
            <a:avLst/>
          </a:prstGeom>
        </p:spPr>
      </p:pic>
      <p:pic>
        <p:nvPicPr>
          <p:cNvPr id="19" name="Imagem 18">
            <a:hlinkClick r:id="rId8"/>
            <a:extLst>
              <a:ext uri="{FF2B5EF4-FFF2-40B4-BE49-F238E27FC236}">
                <a16:creationId xmlns:a16="http://schemas.microsoft.com/office/drawing/2014/main" id="{04F1348B-B0BA-CDBE-09C9-3B5ED869B0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3493" y="5387265"/>
            <a:ext cx="686856" cy="686856"/>
          </a:xfrm>
          <a:prstGeom prst="rect">
            <a:avLst/>
          </a:prstGeom>
        </p:spPr>
      </p:pic>
      <p:pic>
        <p:nvPicPr>
          <p:cNvPr id="21" name="Imagem 20">
            <a:hlinkClick r:id="rId10"/>
            <a:extLst>
              <a:ext uri="{FF2B5EF4-FFF2-40B4-BE49-F238E27FC236}">
                <a16:creationId xmlns:a16="http://schemas.microsoft.com/office/drawing/2014/main" id="{E5ECEA93-1042-7EAC-21E6-01048C6D58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41693" y="5353701"/>
            <a:ext cx="710713" cy="710713"/>
          </a:xfrm>
          <a:prstGeom prst="rect">
            <a:avLst/>
          </a:prstGeom>
        </p:spPr>
      </p:pic>
      <p:pic>
        <p:nvPicPr>
          <p:cNvPr id="23" name="Imagem 22">
            <a:hlinkClick r:id="rId12"/>
            <a:extLst>
              <a:ext uri="{FF2B5EF4-FFF2-40B4-BE49-F238E27FC236}">
                <a16:creationId xmlns:a16="http://schemas.microsoft.com/office/drawing/2014/main" id="{5F423080-8962-0B9E-3953-954149E289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13492" y="5381623"/>
            <a:ext cx="1402217" cy="811024"/>
          </a:xfrm>
          <a:prstGeom prst="rect">
            <a:avLst/>
          </a:prstGeom>
        </p:spPr>
      </p:pic>
      <p:pic>
        <p:nvPicPr>
          <p:cNvPr id="25" name="Imagem 24">
            <a:hlinkClick r:id="rId14"/>
            <a:extLst>
              <a:ext uri="{FF2B5EF4-FFF2-40B4-BE49-F238E27FC236}">
                <a16:creationId xmlns:a16="http://schemas.microsoft.com/office/drawing/2014/main" id="{C0179FD1-70FA-1EC3-F5BE-AEE109B420C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59455" y="5479805"/>
            <a:ext cx="614660" cy="614660"/>
          </a:xfrm>
          <a:prstGeom prst="rect">
            <a:avLst/>
          </a:prstGeom>
        </p:spPr>
      </p:pic>
      <p:sp>
        <p:nvSpPr>
          <p:cNvPr id="3" name="CaixaDeTexto 2">
            <a:extLst>
              <a:ext uri="{FF2B5EF4-FFF2-40B4-BE49-F238E27FC236}">
                <a16:creationId xmlns:a16="http://schemas.microsoft.com/office/drawing/2014/main" id="{EAAECAC6-E3A1-B0F5-AC04-9177871954B0}"/>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pic>
        <p:nvPicPr>
          <p:cNvPr id="8" name="Imagem 7">
            <a:hlinkClick r:id="rId16"/>
            <a:extLst>
              <a:ext uri="{FF2B5EF4-FFF2-40B4-BE49-F238E27FC236}">
                <a16:creationId xmlns:a16="http://schemas.microsoft.com/office/drawing/2014/main" id="{1294FC77-568C-9940-8651-3B9CFEA7CF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04389" y="5267345"/>
            <a:ext cx="968313" cy="968313"/>
          </a:xfrm>
          <a:prstGeom prst="rect">
            <a:avLst/>
          </a:prstGeom>
        </p:spPr>
      </p:pic>
    </p:spTree>
    <p:extLst>
      <p:ext uri="{BB962C8B-B14F-4D97-AF65-F5344CB8AC3E}">
        <p14:creationId xmlns:p14="http://schemas.microsoft.com/office/powerpoint/2010/main" val="17125445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ixaDeTexto 1">
            <a:extLst>
              <a:ext uri="{FF2B5EF4-FFF2-40B4-BE49-F238E27FC236}">
                <a16:creationId xmlns:a16="http://schemas.microsoft.com/office/drawing/2014/main" id="{DC4E9D3A-65CB-7666-8F23-E62E26E6AD3D}"/>
              </a:ext>
            </a:extLst>
          </p:cNvPr>
          <p:cNvSpPr txBox="1"/>
          <p:nvPr/>
        </p:nvSpPr>
        <p:spPr>
          <a:xfrm>
            <a:off x="2032187" y="281089"/>
            <a:ext cx="8448820" cy="830997"/>
          </a:xfrm>
          <a:prstGeom prst="rect">
            <a:avLst/>
          </a:prstGeom>
          <a:noFill/>
          <a:ln>
            <a:noFill/>
          </a:ln>
        </p:spPr>
        <p:txBody>
          <a:bodyPr wrap="square" rtlCol="0">
            <a:spAutoFit/>
          </a:bodyPr>
          <a:lstStyle/>
          <a:p>
            <a:pPr algn="ctr"/>
            <a:r>
              <a:rPr lang="pt-BR" sz="4800" dirty="0">
                <a:solidFill>
                  <a:schemeClr val="tx2">
                    <a:lumMod val="75000"/>
                  </a:schemeClr>
                </a:solidFill>
                <a:latin typeface="Franklin Gothic Medium" panose="020B0603020102020204" pitchFamily="34" charset="0"/>
              </a:rPr>
              <a:t>Nossos Produtos</a:t>
            </a:r>
          </a:p>
        </p:txBody>
      </p:sp>
      <p:sp>
        <p:nvSpPr>
          <p:cNvPr id="4" name="CaixaDeTexto 3">
            <a:extLst>
              <a:ext uri="{FF2B5EF4-FFF2-40B4-BE49-F238E27FC236}">
                <a16:creationId xmlns:a16="http://schemas.microsoft.com/office/drawing/2014/main" id="{A7A0B751-6F95-57C4-0158-E92FDC711B6A}"/>
              </a:ext>
            </a:extLst>
          </p:cNvPr>
          <p:cNvSpPr txBox="1"/>
          <p:nvPr/>
        </p:nvSpPr>
        <p:spPr>
          <a:xfrm>
            <a:off x="453680" y="1367789"/>
            <a:ext cx="11605849" cy="830997"/>
          </a:xfrm>
          <a:prstGeom prst="rect">
            <a:avLst/>
          </a:prstGeom>
          <a:noFill/>
        </p:spPr>
        <p:txBody>
          <a:bodyPr wrap="square" rtlCol="0">
            <a:spAutoFit/>
          </a:bodyPr>
          <a:lstStyle/>
          <a:p>
            <a:r>
              <a:rPr lang="pt-BR" sz="2400" dirty="0">
                <a:solidFill>
                  <a:schemeClr val="tx2">
                    <a:lumMod val="75000"/>
                  </a:schemeClr>
                </a:solidFill>
              </a:rPr>
              <a:t>Fabricamos e desenvolvemos todos os tipos de resistências, através de amostras, desenhos e pedidos:</a:t>
            </a:r>
          </a:p>
        </p:txBody>
      </p:sp>
      <p:sp>
        <p:nvSpPr>
          <p:cNvPr id="6" name="CaixaDeTexto 5">
            <a:extLst>
              <a:ext uri="{FF2B5EF4-FFF2-40B4-BE49-F238E27FC236}">
                <a16:creationId xmlns:a16="http://schemas.microsoft.com/office/drawing/2014/main" id="{FB1D23FB-0651-3F21-89AD-8CF4A78F9E9A}"/>
              </a:ext>
            </a:extLst>
          </p:cNvPr>
          <p:cNvSpPr txBox="1"/>
          <p:nvPr/>
        </p:nvSpPr>
        <p:spPr>
          <a:xfrm>
            <a:off x="453672" y="2286213"/>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Resistências em Mica ou Cerâmica;</a:t>
            </a:r>
          </a:p>
        </p:txBody>
      </p:sp>
      <p:sp>
        <p:nvSpPr>
          <p:cNvPr id="10" name="CaixaDeTexto 9">
            <a:extLst>
              <a:ext uri="{FF2B5EF4-FFF2-40B4-BE49-F238E27FC236}">
                <a16:creationId xmlns:a16="http://schemas.microsoft.com/office/drawing/2014/main" id="{A298ED8E-C8AE-ADC0-3432-F29B745079C8}"/>
              </a:ext>
            </a:extLst>
          </p:cNvPr>
          <p:cNvSpPr txBox="1"/>
          <p:nvPr/>
        </p:nvSpPr>
        <p:spPr>
          <a:xfrm>
            <a:off x="432833" y="2738644"/>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Cartucho baixa ou alta carga;</a:t>
            </a:r>
          </a:p>
        </p:txBody>
      </p:sp>
      <p:sp>
        <p:nvSpPr>
          <p:cNvPr id="11" name="CaixaDeTexto 10">
            <a:extLst>
              <a:ext uri="{FF2B5EF4-FFF2-40B4-BE49-F238E27FC236}">
                <a16:creationId xmlns:a16="http://schemas.microsoft.com/office/drawing/2014/main" id="{FD668B80-840D-95BB-19E2-5D274F80A792}"/>
              </a:ext>
            </a:extLst>
          </p:cNvPr>
          <p:cNvSpPr txBox="1"/>
          <p:nvPr/>
        </p:nvSpPr>
        <p:spPr>
          <a:xfrm>
            <a:off x="432832" y="3235402"/>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Tubular para líquidos, Ar ou Contato;</a:t>
            </a:r>
          </a:p>
        </p:txBody>
      </p:sp>
      <p:pic>
        <p:nvPicPr>
          <p:cNvPr id="15" name="Imagem 14">
            <a:extLst>
              <a:ext uri="{FF2B5EF4-FFF2-40B4-BE49-F238E27FC236}">
                <a16:creationId xmlns:a16="http://schemas.microsoft.com/office/drawing/2014/main" id="{7626E2AB-CBAC-9427-CA4A-142559DD8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3" name="CaixaDeTexto 2">
            <a:extLst>
              <a:ext uri="{FF2B5EF4-FFF2-40B4-BE49-F238E27FC236}">
                <a16:creationId xmlns:a16="http://schemas.microsoft.com/office/drawing/2014/main" id="{D763AE72-A87A-E952-48FF-4592E3EF8D56}"/>
              </a:ext>
            </a:extLst>
          </p:cNvPr>
          <p:cNvSpPr txBox="1"/>
          <p:nvPr/>
        </p:nvSpPr>
        <p:spPr>
          <a:xfrm>
            <a:off x="432832" y="3759131"/>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Micro tubulares;</a:t>
            </a:r>
          </a:p>
        </p:txBody>
      </p:sp>
      <p:sp>
        <p:nvSpPr>
          <p:cNvPr id="7" name="CaixaDeTexto 6">
            <a:extLst>
              <a:ext uri="{FF2B5EF4-FFF2-40B4-BE49-F238E27FC236}">
                <a16:creationId xmlns:a16="http://schemas.microsoft.com/office/drawing/2014/main" id="{77745562-BF42-A5E3-5490-8AF0817CA5D2}"/>
              </a:ext>
            </a:extLst>
          </p:cNvPr>
          <p:cNvSpPr txBox="1"/>
          <p:nvPr/>
        </p:nvSpPr>
        <p:spPr>
          <a:xfrm>
            <a:off x="453672" y="4272408"/>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Capas térmicas;</a:t>
            </a:r>
          </a:p>
        </p:txBody>
      </p:sp>
      <p:sp>
        <p:nvSpPr>
          <p:cNvPr id="8" name="CaixaDeTexto 7">
            <a:extLst>
              <a:ext uri="{FF2B5EF4-FFF2-40B4-BE49-F238E27FC236}">
                <a16:creationId xmlns:a16="http://schemas.microsoft.com/office/drawing/2014/main" id="{F04ECE1D-78B2-F747-747A-B61F4B857ED6}"/>
              </a:ext>
            </a:extLst>
          </p:cNvPr>
          <p:cNvSpPr txBox="1"/>
          <p:nvPr/>
        </p:nvSpPr>
        <p:spPr>
          <a:xfrm>
            <a:off x="453672" y="4841937"/>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Termopares;</a:t>
            </a:r>
          </a:p>
        </p:txBody>
      </p:sp>
      <p:sp>
        <p:nvSpPr>
          <p:cNvPr id="9" name="CaixaDeTexto 8">
            <a:extLst>
              <a:ext uri="{FF2B5EF4-FFF2-40B4-BE49-F238E27FC236}">
                <a16:creationId xmlns:a16="http://schemas.microsoft.com/office/drawing/2014/main" id="{40AB0BF1-DA83-0987-4191-50DEB27622CF}"/>
              </a:ext>
            </a:extLst>
          </p:cNvPr>
          <p:cNvSpPr txBox="1"/>
          <p:nvPr/>
        </p:nvSpPr>
        <p:spPr>
          <a:xfrm>
            <a:off x="432831" y="5375271"/>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Calhas cerâmicas; </a:t>
            </a:r>
          </a:p>
        </p:txBody>
      </p:sp>
      <p:pic>
        <p:nvPicPr>
          <p:cNvPr id="27" name="Imagem 26">
            <a:extLst>
              <a:ext uri="{FF2B5EF4-FFF2-40B4-BE49-F238E27FC236}">
                <a16:creationId xmlns:a16="http://schemas.microsoft.com/office/drawing/2014/main" id="{84E59548-9C5D-5434-6B13-19480B829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8395" y="1877478"/>
            <a:ext cx="1382330" cy="1382330"/>
          </a:xfrm>
          <a:prstGeom prst="rect">
            <a:avLst/>
          </a:prstGeom>
        </p:spPr>
      </p:pic>
      <p:pic>
        <p:nvPicPr>
          <p:cNvPr id="29" name="Imagem 28">
            <a:extLst>
              <a:ext uri="{FF2B5EF4-FFF2-40B4-BE49-F238E27FC236}">
                <a16:creationId xmlns:a16="http://schemas.microsoft.com/office/drawing/2014/main" id="{5503965A-9EC8-F4C0-7474-5F478A2D4C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7219" y="1527691"/>
            <a:ext cx="1786463" cy="1786463"/>
          </a:xfrm>
          <a:prstGeom prst="rect">
            <a:avLst/>
          </a:prstGeom>
        </p:spPr>
      </p:pic>
      <p:pic>
        <p:nvPicPr>
          <p:cNvPr id="31" name="Imagem 30">
            <a:extLst>
              <a:ext uri="{FF2B5EF4-FFF2-40B4-BE49-F238E27FC236}">
                <a16:creationId xmlns:a16="http://schemas.microsoft.com/office/drawing/2014/main" id="{DF70F776-869D-7F30-1A35-4A00C1682C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543" y="1929691"/>
            <a:ext cx="1786463" cy="1786463"/>
          </a:xfrm>
          <a:prstGeom prst="rect">
            <a:avLst/>
          </a:prstGeom>
        </p:spPr>
      </p:pic>
      <p:pic>
        <p:nvPicPr>
          <p:cNvPr id="33" name="Imagem 32">
            <a:extLst>
              <a:ext uri="{FF2B5EF4-FFF2-40B4-BE49-F238E27FC236}">
                <a16:creationId xmlns:a16="http://schemas.microsoft.com/office/drawing/2014/main" id="{A60BF3B2-F198-1D50-5ACA-F51D717F9D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0672" y="4255263"/>
            <a:ext cx="1918727" cy="1738961"/>
          </a:xfrm>
          <a:prstGeom prst="rect">
            <a:avLst/>
          </a:prstGeom>
        </p:spPr>
      </p:pic>
      <p:pic>
        <p:nvPicPr>
          <p:cNvPr id="35" name="Imagem 34">
            <a:extLst>
              <a:ext uri="{FF2B5EF4-FFF2-40B4-BE49-F238E27FC236}">
                <a16:creationId xmlns:a16="http://schemas.microsoft.com/office/drawing/2014/main" id="{73AF5218-0379-5D5C-B5F2-E9B8FAF153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9749" y="4751307"/>
            <a:ext cx="2131019" cy="1500125"/>
          </a:xfrm>
          <a:prstGeom prst="rect">
            <a:avLst/>
          </a:prstGeom>
        </p:spPr>
      </p:pic>
      <p:pic>
        <p:nvPicPr>
          <p:cNvPr id="37" name="Imagem 36">
            <a:extLst>
              <a:ext uri="{FF2B5EF4-FFF2-40B4-BE49-F238E27FC236}">
                <a16:creationId xmlns:a16="http://schemas.microsoft.com/office/drawing/2014/main" id="{DC0D2D14-84B2-B9BF-5E7B-E0AB8F2775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3231" y="3831615"/>
            <a:ext cx="2144308" cy="1609160"/>
          </a:xfrm>
          <a:prstGeom prst="rect">
            <a:avLst/>
          </a:prstGeom>
        </p:spPr>
      </p:pic>
      <p:pic>
        <p:nvPicPr>
          <p:cNvPr id="39" name="Imagem 38">
            <a:extLst>
              <a:ext uri="{FF2B5EF4-FFF2-40B4-BE49-F238E27FC236}">
                <a16:creationId xmlns:a16="http://schemas.microsoft.com/office/drawing/2014/main" id="{6705D9E3-F232-8685-8E8C-D23DAE8FA2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25259" y="3182685"/>
            <a:ext cx="1950044" cy="1487193"/>
          </a:xfrm>
          <a:prstGeom prst="rect">
            <a:avLst/>
          </a:prstGeom>
        </p:spPr>
      </p:pic>
      <p:pic>
        <p:nvPicPr>
          <p:cNvPr id="41" name="Imagem 40">
            <a:extLst>
              <a:ext uri="{FF2B5EF4-FFF2-40B4-BE49-F238E27FC236}">
                <a16:creationId xmlns:a16="http://schemas.microsoft.com/office/drawing/2014/main" id="{B9D580D1-24B6-3CB2-BAD2-C4DD96DC1E4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2988" y="4340291"/>
            <a:ext cx="1980416" cy="1980416"/>
          </a:xfrm>
          <a:prstGeom prst="rect">
            <a:avLst/>
          </a:prstGeom>
        </p:spPr>
      </p:pic>
      <p:pic>
        <p:nvPicPr>
          <p:cNvPr id="43" name="Imagem 42">
            <a:extLst>
              <a:ext uri="{FF2B5EF4-FFF2-40B4-BE49-F238E27FC236}">
                <a16:creationId xmlns:a16="http://schemas.microsoft.com/office/drawing/2014/main" id="{F44F2CF7-FA03-DF27-ACE8-ED88351C7D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19096" y="3119433"/>
            <a:ext cx="2619375" cy="1743075"/>
          </a:xfrm>
          <a:prstGeom prst="rect">
            <a:avLst/>
          </a:prstGeom>
        </p:spPr>
      </p:pic>
      <p:sp>
        <p:nvSpPr>
          <p:cNvPr id="12" name="CaixaDeTexto 11">
            <a:hlinkClick r:id="rId14"/>
            <a:extLst>
              <a:ext uri="{FF2B5EF4-FFF2-40B4-BE49-F238E27FC236}">
                <a16:creationId xmlns:a16="http://schemas.microsoft.com/office/drawing/2014/main" id="{41434579-E7F4-2619-03C1-AE89A8D079FD}"/>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sp>
        <p:nvSpPr>
          <p:cNvPr id="13" name="CaixaDeTexto 12">
            <a:extLst>
              <a:ext uri="{FF2B5EF4-FFF2-40B4-BE49-F238E27FC236}">
                <a16:creationId xmlns:a16="http://schemas.microsoft.com/office/drawing/2014/main" id="{AD5FED6A-3FFD-7FD3-B16A-0D8692E5B779}"/>
              </a:ext>
            </a:extLst>
          </p:cNvPr>
          <p:cNvSpPr txBox="1"/>
          <p:nvPr/>
        </p:nvSpPr>
        <p:spPr>
          <a:xfrm>
            <a:off x="432830" y="5903012"/>
            <a:ext cx="11605849" cy="461665"/>
          </a:xfrm>
          <a:prstGeom prst="rect">
            <a:avLst/>
          </a:prstGeom>
          <a:noFill/>
        </p:spPr>
        <p:txBody>
          <a:bodyPr wrap="square" rtlCol="0">
            <a:spAutoFit/>
          </a:bodyPr>
          <a:lstStyle/>
          <a:p>
            <a:pPr marL="342900" indent="-342900">
              <a:buFont typeface="Wingdings" panose="05000000000000000000" pitchFamily="2" charset="2"/>
              <a:buChar char="ü"/>
            </a:pPr>
            <a:r>
              <a:rPr lang="pt-BR" sz="2400" dirty="0">
                <a:solidFill>
                  <a:schemeClr val="tx2">
                    <a:lumMod val="75000"/>
                  </a:schemeClr>
                </a:solidFill>
              </a:rPr>
              <a:t>Resistências de Quartzo; </a:t>
            </a:r>
          </a:p>
        </p:txBody>
      </p:sp>
    </p:spTree>
    <p:extLst>
      <p:ext uri="{BB962C8B-B14F-4D97-AF65-F5344CB8AC3E}">
        <p14:creationId xmlns:p14="http://schemas.microsoft.com/office/powerpoint/2010/main" val="852031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29495" y="0"/>
            <a:ext cx="12242333" cy="6858000"/>
          </a:xfrm>
          <a:prstGeom prst="rect">
            <a:avLst/>
          </a:prstGeom>
        </p:spPr>
      </p:pic>
      <p:pic>
        <p:nvPicPr>
          <p:cNvPr id="11" name="Imagem 10">
            <a:extLst>
              <a:ext uri="{FF2B5EF4-FFF2-40B4-BE49-F238E27FC236}">
                <a16:creationId xmlns:a16="http://schemas.microsoft.com/office/drawing/2014/main" id="{27503022-5FDE-663E-E159-0E096444E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9" name="CaixaDeTexto 8">
            <a:extLst>
              <a:ext uri="{FF2B5EF4-FFF2-40B4-BE49-F238E27FC236}">
                <a16:creationId xmlns:a16="http://schemas.microsoft.com/office/drawing/2014/main" id="{5DF89F30-CA7A-8ABC-9A64-B84FF11773CA}"/>
              </a:ext>
            </a:extLst>
          </p:cNvPr>
          <p:cNvSpPr txBox="1"/>
          <p:nvPr/>
        </p:nvSpPr>
        <p:spPr>
          <a:xfrm>
            <a:off x="7693910" y="1551819"/>
            <a:ext cx="4136395" cy="4031873"/>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p>
          <a:p>
            <a:pPr algn="ctr" fontAlgn="base"/>
            <a:r>
              <a:rPr lang="pt-BR" sz="1600" dirty="0">
                <a:solidFill>
                  <a:schemeClr val="tx2">
                    <a:lumMod val="75000"/>
                  </a:schemeClr>
                </a:solidFill>
                <a:latin typeface="Franklin Gothic Medium" panose="020B0603020102020204" pitchFamily="34" charset="0"/>
              </a:rPr>
              <a:t>Fabricadas em:  Aço inox AISI-430 e AISI-304, papel de mica importado pureza elevada, fio ou fita resistivo de liga nobre, terminações elétricas em parafusos, cabos </a:t>
            </a:r>
            <a:r>
              <a:rPr lang="pt-BR" sz="1600" dirty="0" err="1">
                <a:solidFill>
                  <a:schemeClr val="tx2">
                    <a:lumMod val="75000"/>
                  </a:schemeClr>
                </a:solidFill>
                <a:latin typeface="Franklin Gothic Medium" panose="020B0603020102020204" pitchFamily="34" charset="0"/>
              </a:rPr>
              <a:t>fiberglass</a:t>
            </a:r>
            <a:r>
              <a:rPr lang="pt-BR" sz="1600" dirty="0">
                <a:solidFill>
                  <a:schemeClr val="tx2">
                    <a:lumMod val="75000"/>
                  </a:schemeClr>
                </a:solidFill>
                <a:latin typeface="Franklin Gothic Medium" panose="020B0603020102020204" pitchFamily="34" charset="0"/>
              </a:rPr>
              <a:t> e diversos.</a:t>
            </a:r>
          </a:p>
          <a:p>
            <a:pPr algn="ctr" fontAlgn="base"/>
            <a:r>
              <a:rPr lang="pt-BR" sz="1600" dirty="0">
                <a:solidFill>
                  <a:schemeClr val="tx2">
                    <a:lumMod val="75000"/>
                  </a:schemeClr>
                </a:solidFill>
                <a:latin typeface="Franklin Gothic Medium" panose="020B0603020102020204" pitchFamily="34" charset="0"/>
              </a:rPr>
              <a:t> </a:t>
            </a:r>
          </a:p>
          <a:p>
            <a:pPr algn="ctr" fontAlgn="base"/>
            <a:r>
              <a:rPr lang="pt-BR" sz="1600" dirty="0">
                <a:solidFill>
                  <a:schemeClr val="tx2">
                    <a:lumMod val="75000"/>
                  </a:schemeClr>
                </a:solidFill>
                <a:latin typeface="Franklin Gothic Medium" panose="020B0603020102020204" pitchFamily="34" charset="0"/>
              </a:rPr>
              <a:t>​​Temperatura máxima de Trabalho: 400°C</a:t>
            </a:r>
          </a:p>
          <a:p>
            <a:pPr algn="ctr" fontAlgn="base"/>
            <a:r>
              <a:rPr lang="pt-BR" sz="1600" dirty="0">
                <a:solidFill>
                  <a:schemeClr val="tx2">
                    <a:lumMod val="75000"/>
                  </a:schemeClr>
                </a:solidFill>
                <a:latin typeface="Franklin Gothic Medium" panose="020B0603020102020204" pitchFamily="34" charset="0"/>
              </a:rPr>
              <a:t>Densidade superficial máxima Potência: 5w/cm²</a:t>
            </a:r>
          </a:p>
          <a:p>
            <a:pPr algn="ctr" fontAlgn="base"/>
            <a:r>
              <a:rPr lang="pt-BR" sz="1600" dirty="0">
                <a:solidFill>
                  <a:schemeClr val="tx2">
                    <a:lumMod val="75000"/>
                  </a:schemeClr>
                </a:solidFill>
                <a:latin typeface="Franklin Gothic Medium" panose="020B0603020102020204" pitchFamily="34" charset="0"/>
              </a:rPr>
              <a:t>Tolerância máx. resistência ôhmica  ± 10%</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b="1" dirty="0">
                <a:solidFill>
                  <a:schemeClr val="tx2">
                    <a:lumMod val="75000"/>
                  </a:schemeClr>
                </a:solidFill>
                <a:latin typeface="Franklin Gothic Medium" panose="020B0603020102020204" pitchFamily="34" charset="0"/>
              </a:rPr>
              <a:t>Aplicação:</a:t>
            </a:r>
          </a:p>
          <a:p>
            <a:pPr algn="ctr" fontAlgn="base"/>
            <a:r>
              <a:rPr lang="pt-BR" sz="1600" dirty="0">
                <a:solidFill>
                  <a:schemeClr val="tx2">
                    <a:lumMod val="75000"/>
                  </a:schemeClr>
                </a:solidFill>
                <a:latin typeface="Franklin Gothic Medium" panose="020B0603020102020204" pitchFamily="34" charset="0"/>
              </a:rPr>
              <a:t>Máquinas injetoras, extrusoras, sopradoras, recuperadoras e cabeçotes.</a:t>
            </a:r>
          </a:p>
          <a:p>
            <a:pPr algn="ctr" fontAlgn="base"/>
            <a:endParaRPr lang="pt-BR" sz="1600" b="1" dirty="0">
              <a:solidFill>
                <a:schemeClr val="tx2">
                  <a:lumMod val="75000"/>
                </a:schemeClr>
              </a:solidFill>
              <a:latin typeface="Franklin Gothic Medium" panose="020B0603020102020204" pitchFamily="34" charset="0"/>
            </a:endParaRPr>
          </a:p>
        </p:txBody>
      </p:sp>
      <p:pic>
        <p:nvPicPr>
          <p:cNvPr id="7" name="Imagem 6">
            <a:extLst>
              <a:ext uri="{FF2B5EF4-FFF2-40B4-BE49-F238E27FC236}">
                <a16:creationId xmlns:a16="http://schemas.microsoft.com/office/drawing/2014/main" id="{CD6AFB5A-0BA7-8F66-793D-A7D30CD5C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968" y="2100100"/>
            <a:ext cx="1328900" cy="1328900"/>
          </a:xfrm>
          <a:prstGeom prst="rect">
            <a:avLst/>
          </a:prstGeom>
        </p:spPr>
      </p:pic>
      <p:sp>
        <p:nvSpPr>
          <p:cNvPr id="2" name="CaixaDeTexto 1">
            <a:hlinkClick r:id="rId6"/>
            <a:extLst>
              <a:ext uri="{FF2B5EF4-FFF2-40B4-BE49-F238E27FC236}">
                <a16:creationId xmlns:a16="http://schemas.microsoft.com/office/drawing/2014/main" id="{14B22023-9352-837C-A53F-0C247BE6CA4A}"/>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cxnSp>
        <p:nvCxnSpPr>
          <p:cNvPr id="8" name="Conector reto 7">
            <a:extLst>
              <a:ext uri="{FF2B5EF4-FFF2-40B4-BE49-F238E27FC236}">
                <a16:creationId xmlns:a16="http://schemas.microsoft.com/office/drawing/2014/main" id="{1F944677-E33D-9AE8-5052-7D38E1B577A0}"/>
              </a:ext>
            </a:extLst>
          </p:cNvPr>
          <p:cNvCxnSpPr>
            <a:cxnSpLocks/>
          </p:cNvCxnSpPr>
          <p:nvPr/>
        </p:nvCxnSpPr>
        <p:spPr>
          <a:xfrm>
            <a:off x="6101239" y="604280"/>
            <a:ext cx="0" cy="551840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m 13">
            <a:extLst>
              <a:ext uri="{FF2B5EF4-FFF2-40B4-BE49-F238E27FC236}">
                <a16:creationId xmlns:a16="http://schemas.microsoft.com/office/drawing/2014/main" id="{F8B6CB37-FE12-52AE-BA9A-9DC78FC883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23" y="2030210"/>
            <a:ext cx="1680399" cy="1680399"/>
          </a:xfrm>
          <a:prstGeom prst="rect">
            <a:avLst/>
          </a:prstGeom>
        </p:spPr>
      </p:pic>
      <p:sp>
        <p:nvSpPr>
          <p:cNvPr id="15" name="CaixaDeTexto 14">
            <a:extLst>
              <a:ext uri="{FF2B5EF4-FFF2-40B4-BE49-F238E27FC236}">
                <a16:creationId xmlns:a16="http://schemas.microsoft.com/office/drawing/2014/main" id="{C85C96EE-CC46-F638-65E2-626A98D4931F}"/>
              </a:ext>
            </a:extLst>
          </p:cNvPr>
          <p:cNvSpPr txBox="1"/>
          <p:nvPr/>
        </p:nvSpPr>
        <p:spPr>
          <a:xfrm>
            <a:off x="982943" y="533646"/>
            <a:ext cx="5356547" cy="954107"/>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sz="2800" b="1" i="0" dirty="0">
                <a:effectLst/>
              </a:rPr>
              <a:t>Resistência Coleira Cerâmica </a:t>
            </a:r>
          </a:p>
          <a:p>
            <a:endParaRPr lang="pt-BR" sz="2800" dirty="0"/>
          </a:p>
        </p:txBody>
      </p:sp>
      <p:sp>
        <p:nvSpPr>
          <p:cNvPr id="16" name="CaixaDeTexto 15">
            <a:extLst>
              <a:ext uri="{FF2B5EF4-FFF2-40B4-BE49-F238E27FC236}">
                <a16:creationId xmlns:a16="http://schemas.microsoft.com/office/drawing/2014/main" id="{60735F67-8A1F-5F72-FD49-2E538CA42517}"/>
              </a:ext>
            </a:extLst>
          </p:cNvPr>
          <p:cNvSpPr txBox="1"/>
          <p:nvPr/>
        </p:nvSpPr>
        <p:spPr>
          <a:xfrm>
            <a:off x="2602159" y="962721"/>
            <a:ext cx="1569903" cy="369332"/>
          </a:xfrm>
          <a:prstGeom prst="rect">
            <a:avLst/>
          </a:prstGeom>
          <a:noFill/>
        </p:spPr>
        <p:txBody>
          <a:bodyPr wrap="square">
            <a:spAutoFit/>
          </a:bodyPr>
          <a:lstStyle/>
          <a:p>
            <a:r>
              <a:rPr lang="pt-BR" b="1" dirty="0">
                <a:solidFill>
                  <a:schemeClr val="tx2">
                    <a:lumMod val="75000"/>
                  </a:schemeClr>
                </a:solidFill>
                <a:latin typeface="Franklin Gothic Medium" panose="020B0603020102020204" pitchFamily="34" charset="0"/>
              </a:rPr>
              <a:t>Modelo RCC</a:t>
            </a:r>
          </a:p>
        </p:txBody>
      </p:sp>
      <p:sp>
        <p:nvSpPr>
          <p:cNvPr id="18" name="CaixaDeTexto 17">
            <a:extLst>
              <a:ext uri="{FF2B5EF4-FFF2-40B4-BE49-F238E27FC236}">
                <a16:creationId xmlns:a16="http://schemas.microsoft.com/office/drawing/2014/main" id="{2D58BC02-64E9-0547-F112-76764F1CE52F}"/>
              </a:ext>
            </a:extLst>
          </p:cNvPr>
          <p:cNvSpPr txBox="1"/>
          <p:nvPr/>
        </p:nvSpPr>
        <p:spPr>
          <a:xfrm>
            <a:off x="1395496" y="1487753"/>
            <a:ext cx="3983227" cy="4031873"/>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p>
          <a:p>
            <a:pPr algn="ctr" fontAlgn="base"/>
            <a:r>
              <a:rPr lang="pt-BR" sz="1600" dirty="0">
                <a:solidFill>
                  <a:schemeClr val="tx2">
                    <a:lumMod val="75000"/>
                  </a:schemeClr>
                </a:solidFill>
                <a:latin typeface="Franklin Gothic Medium" panose="020B0603020102020204" pitchFamily="34" charset="0"/>
              </a:rPr>
              <a:t>Fabricadas em:  Aço inox AISI-430 e AISI-304, porcelanas esteatitas para alta temperatura, revestimento interno com papel de fibra cerâmica, fio resistivo de liga nobre, terminações elétricas em parafusos ou cabos </a:t>
            </a:r>
            <a:r>
              <a:rPr lang="pt-BR" sz="1600" dirty="0" err="1">
                <a:solidFill>
                  <a:schemeClr val="tx2">
                    <a:lumMod val="75000"/>
                  </a:schemeClr>
                </a:solidFill>
                <a:latin typeface="Franklin Gothic Medium" panose="020B0603020102020204" pitchFamily="34" charset="0"/>
              </a:rPr>
              <a:t>fiberglass</a:t>
            </a:r>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Temperatura máxima de Trabalho: 650°C</a:t>
            </a:r>
          </a:p>
          <a:p>
            <a:pPr algn="ctr" fontAlgn="base"/>
            <a:r>
              <a:rPr lang="pt-BR" sz="1600" dirty="0">
                <a:solidFill>
                  <a:schemeClr val="tx2">
                    <a:lumMod val="75000"/>
                  </a:schemeClr>
                </a:solidFill>
                <a:latin typeface="Franklin Gothic Medium" panose="020B0603020102020204" pitchFamily="34" charset="0"/>
              </a:rPr>
              <a:t>Densidade superficial máxima Potência: 7w/cm²</a:t>
            </a:r>
          </a:p>
          <a:p>
            <a:pPr algn="ctr" fontAlgn="base"/>
            <a:r>
              <a:rPr lang="pt-BR" sz="1600" dirty="0">
                <a:solidFill>
                  <a:schemeClr val="tx2">
                    <a:lumMod val="75000"/>
                  </a:schemeClr>
                </a:solidFill>
                <a:latin typeface="Franklin Gothic Medium" panose="020B0603020102020204" pitchFamily="34" charset="0"/>
              </a:rPr>
              <a:t>Tolerância máx. resistência ôhmica  ± 10%</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b="1" dirty="0">
                <a:solidFill>
                  <a:schemeClr val="tx2">
                    <a:lumMod val="75000"/>
                  </a:schemeClr>
                </a:solidFill>
                <a:latin typeface="Franklin Gothic Medium" panose="020B0603020102020204" pitchFamily="34" charset="0"/>
              </a:rPr>
              <a:t>Aplicação:</a:t>
            </a:r>
          </a:p>
          <a:p>
            <a:pPr algn="ctr" fontAlgn="base"/>
            <a:r>
              <a:rPr lang="pt-BR" sz="1600" dirty="0">
                <a:solidFill>
                  <a:schemeClr val="tx2">
                    <a:lumMod val="75000"/>
                  </a:schemeClr>
                </a:solidFill>
                <a:latin typeface="Franklin Gothic Medium" panose="020B0603020102020204" pitchFamily="34" charset="0"/>
              </a:rPr>
              <a:t>Máquinas injetoras, extrusoras, sopradoras,</a:t>
            </a:r>
          </a:p>
          <a:p>
            <a:pPr algn="ctr" fontAlgn="base"/>
            <a:r>
              <a:rPr lang="pt-BR" sz="1600" dirty="0">
                <a:solidFill>
                  <a:schemeClr val="tx2">
                    <a:lumMod val="75000"/>
                  </a:schemeClr>
                </a:solidFill>
                <a:latin typeface="Franklin Gothic Medium" panose="020B0603020102020204" pitchFamily="34" charset="0"/>
              </a:rPr>
              <a:t>recuperadoras e cabeçotes.</a:t>
            </a:r>
          </a:p>
        </p:txBody>
      </p:sp>
      <p:sp>
        <p:nvSpPr>
          <p:cNvPr id="4" name="CaixaDeTexto 3">
            <a:extLst>
              <a:ext uri="{FF2B5EF4-FFF2-40B4-BE49-F238E27FC236}">
                <a16:creationId xmlns:a16="http://schemas.microsoft.com/office/drawing/2014/main" id="{9D0C0B14-4D4D-5D81-5F8C-B7292DE4C109}"/>
              </a:ext>
            </a:extLst>
          </p:cNvPr>
          <p:cNvSpPr txBox="1"/>
          <p:nvPr/>
        </p:nvSpPr>
        <p:spPr>
          <a:xfrm>
            <a:off x="7119885" y="585288"/>
            <a:ext cx="5356547" cy="954107"/>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sz="2800" b="1" i="0" dirty="0">
                <a:effectLst/>
              </a:rPr>
              <a:t>Resistência Coleira </a:t>
            </a:r>
            <a:r>
              <a:rPr lang="pt-BR" sz="2800" b="1" dirty="0"/>
              <a:t>Mica</a:t>
            </a:r>
            <a:r>
              <a:rPr lang="pt-BR" sz="2800" b="1" i="0" dirty="0">
                <a:effectLst/>
              </a:rPr>
              <a:t> </a:t>
            </a:r>
          </a:p>
          <a:p>
            <a:endParaRPr lang="pt-BR" sz="2800" dirty="0"/>
          </a:p>
        </p:txBody>
      </p:sp>
      <p:sp>
        <p:nvSpPr>
          <p:cNvPr id="10" name="CaixaDeTexto 9">
            <a:extLst>
              <a:ext uri="{FF2B5EF4-FFF2-40B4-BE49-F238E27FC236}">
                <a16:creationId xmlns:a16="http://schemas.microsoft.com/office/drawing/2014/main" id="{280E917C-F859-7146-E457-27C99F2B5263}"/>
              </a:ext>
            </a:extLst>
          </p:cNvPr>
          <p:cNvSpPr txBox="1"/>
          <p:nvPr/>
        </p:nvSpPr>
        <p:spPr>
          <a:xfrm>
            <a:off x="9013207" y="985692"/>
            <a:ext cx="1569903" cy="369332"/>
          </a:xfrm>
          <a:prstGeom prst="rect">
            <a:avLst/>
          </a:prstGeom>
          <a:noFill/>
        </p:spPr>
        <p:txBody>
          <a:bodyPr wrap="square">
            <a:spAutoFit/>
          </a:bodyPr>
          <a:lstStyle/>
          <a:p>
            <a:r>
              <a:rPr lang="pt-BR" b="1" dirty="0">
                <a:solidFill>
                  <a:schemeClr val="tx2">
                    <a:lumMod val="75000"/>
                  </a:schemeClr>
                </a:solidFill>
                <a:latin typeface="Franklin Gothic Medium" panose="020B0603020102020204" pitchFamily="34" charset="0"/>
              </a:rPr>
              <a:t>Modelo RCM</a:t>
            </a:r>
          </a:p>
        </p:txBody>
      </p:sp>
    </p:spTree>
    <p:extLst>
      <p:ext uri="{BB962C8B-B14F-4D97-AF65-F5344CB8AC3E}">
        <p14:creationId xmlns:p14="http://schemas.microsoft.com/office/powerpoint/2010/main" val="31833953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1" y="13252"/>
            <a:ext cx="12192000" cy="6858000"/>
          </a:xfrm>
          <a:prstGeom prst="rect">
            <a:avLst/>
          </a:prstGeom>
        </p:spPr>
      </p:pic>
      <p:pic>
        <p:nvPicPr>
          <p:cNvPr id="11" name="Imagem 10">
            <a:extLst>
              <a:ext uri="{FF2B5EF4-FFF2-40B4-BE49-F238E27FC236}">
                <a16:creationId xmlns:a16="http://schemas.microsoft.com/office/drawing/2014/main" id="{27503022-5FDE-663E-E159-0E096444E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3" name="CaixaDeTexto 2">
            <a:extLst>
              <a:ext uri="{FF2B5EF4-FFF2-40B4-BE49-F238E27FC236}">
                <a16:creationId xmlns:a16="http://schemas.microsoft.com/office/drawing/2014/main" id="{447FD3CB-CA6E-23E2-FF07-4C77F675BDEE}"/>
              </a:ext>
            </a:extLst>
          </p:cNvPr>
          <p:cNvSpPr txBox="1"/>
          <p:nvPr/>
        </p:nvSpPr>
        <p:spPr>
          <a:xfrm>
            <a:off x="2299517" y="568945"/>
            <a:ext cx="3440497" cy="1384995"/>
          </a:xfrm>
          <a:prstGeom prst="rect">
            <a:avLst/>
          </a:prstGeom>
          <a:noFill/>
          <a:ln>
            <a:noFill/>
          </a:ln>
        </p:spPr>
        <p:txBody>
          <a:bodyPr wrap="square" rtlCol="0">
            <a:spAutoFit/>
          </a:bodyPr>
          <a:lstStyle>
            <a:defPPr>
              <a:defRPr lang="pt-BR"/>
            </a:defPPr>
            <a:lvl1pPr algn="ctr">
              <a:defRPr sz="2800" b="1" i="0">
                <a:solidFill>
                  <a:schemeClr val="tx2">
                    <a:lumMod val="75000"/>
                  </a:schemeClr>
                </a:solidFill>
                <a:effectLst/>
                <a:latin typeface="Franklin Gothic Medium" panose="020B0603020102020204" pitchFamily="34" charset="0"/>
              </a:defRPr>
            </a:lvl1pPr>
          </a:lstStyle>
          <a:p>
            <a:r>
              <a:rPr lang="pt-BR" dirty="0"/>
              <a:t>Resistência Flexível</a:t>
            </a:r>
          </a:p>
          <a:p>
            <a:endParaRPr lang="pt-BR" dirty="0"/>
          </a:p>
          <a:p>
            <a:endParaRPr lang="pt-BR" dirty="0"/>
          </a:p>
        </p:txBody>
      </p:sp>
      <p:sp>
        <p:nvSpPr>
          <p:cNvPr id="9" name="CaixaDeTexto 8">
            <a:extLst>
              <a:ext uri="{FF2B5EF4-FFF2-40B4-BE49-F238E27FC236}">
                <a16:creationId xmlns:a16="http://schemas.microsoft.com/office/drawing/2014/main" id="{5DF89F30-CA7A-8ABC-9A64-B84FF11773CA}"/>
              </a:ext>
            </a:extLst>
          </p:cNvPr>
          <p:cNvSpPr txBox="1"/>
          <p:nvPr/>
        </p:nvSpPr>
        <p:spPr>
          <a:xfrm>
            <a:off x="2011286" y="1233839"/>
            <a:ext cx="3850746" cy="4524315"/>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p>
          <a:p>
            <a:pPr algn="ctr" fontAlgn="base"/>
            <a:r>
              <a:rPr lang="pt-BR" sz="1600" dirty="0">
                <a:solidFill>
                  <a:schemeClr val="tx2">
                    <a:lumMod val="75000"/>
                  </a:schemeClr>
                </a:solidFill>
                <a:latin typeface="Franklin Gothic Medium" panose="020B0603020102020204" pitchFamily="34" charset="0"/>
              </a:rPr>
              <a:t>A Resistência Flexível é utilizada em moldes com câmara quente em injeção de plásticos, permite a troca rápida de calor com a massa do </a:t>
            </a:r>
            <a:r>
              <a:rPr lang="pt-BR" sz="1600" dirty="0" err="1">
                <a:solidFill>
                  <a:schemeClr val="tx2">
                    <a:lumMod val="75000"/>
                  </a:schemeClr>
                </a:solidFill>
                <a:latin typeface="Franklin Gothic Medium" panose="020B0603020102020204" pitchFamily="34" charset="0"/>
              </a:rPr>
              <a:t>manifold</a:t>
            </a:r>
            <a:r>
              <a:rPr lang="pt-BR" sz="1600" dirty="0">
                <a:solidFill>
                  <a:schemeClr val="tx2">
                    <a:lumMod val="75000"/>
                  </a:schemeClr>
                </a:solidFill>
                <a:latin typeface="Franklin Gothic Medium" panose="020B0603020102020204" pitchFamily="34" charset="0"/>
              </a:rPr>
              <a:t>. </a:t>
            </a:r>
          </a:p>
          <a:p>
            <a:pPr algn="ctr" fontAlgn="base"/>
            <a:r>
              <a:rPr lang="pt-BR" sz="1600" dirty="0">
                <a:solidFill>
                  <a:schemeClr val="tx2">
                    <a:lumMod val="75000"/>
                  </a:schemeClr>
                </a:solidFill>
                <a:latin typeface="Franklin Gothic Medium" panose="020B0603020102020204" pitchFamily="34" charset="0"/>
              </a:rPr>
              <a:t>Sua flexibilidade insuperável, permite ao usuário dobrá-la manualmente a frio em vários formatos. Proporcionando uma rápida manutenção do equipamento e tornando-se a melhor opção custo/benefício do mercado. </a:t>
            </a:r>
          </a:p>
          <a:p>
            <a:pPr algn="ctr" fontAlgn="base"/>
            <a:r>
              <a:rPr lang="pt-BR" sz="1600" dirty="0">
                <a:solidFill>
                  <a:schemeClr val="tx2">
                    <a:lumMod val="75000"/>
                  </a:schemeClr>
                </a:solidFill>
                <a:latin typeface="Franklin Gothic Medium" panose="020B0603020102020204" pitchFamily="34" charset="0"/>
              </a:rPr>
              <a:t> </a:t>
            </a:r>
          </a:p>
          <a:p>
            <a:pPr algn="ctr" fontAlgn="base"/>
            <a:r>
              <a:rPr lang="pt-BR" sz="1600" b="1" dirty="0">
                <a:solidFill>
                  <a:schemeClr val="tx2">
                    <a:lumMod val="75000"/>
                  </a:schemeClr>
                </a:solidFill>
                <a:latin typeface="Franklin Gothic Medium" panose="020B0603020102020204" pitchFamily="34" charset="0"/>
              </a:rPr>
              <a:t>Aplicação:</a:t>
            </a:r>
          </a:p>
          <a:p>
            <a:pPr algn="ctr" fontAlgn="base"/>
            <a:r>
              <a:rPr lang="pt-BR" sz="1600" dirty="0">
                <a:solidFill>
                  <a:schemeClr val="tx2">
                    <a:lumMod val="75000"/>
                  </a:schemeClr>
                </a:solidFill>
                <a:latin typeface="Franklin Gothic Medium" panose="020B0603020102020204" pitchFamily="34" charset="0"/>
              </a:rPr>
              <a:t>Em canais dos </a:t>
            </a:r>
            <a:r>
              <a:rPr lang="pt-BR" sz="1600" dirty="0" err="1">
                <a:solidFill>
                  <a:schemeClr val="tx2">
                    <a:lumMod val="75000"/>
                  </a:schemeClr>
                </a:solidFill>
                <a:latin typeface="Franklin Gothic Medium" panose="020B0603020102020204" pitchFamily="34" charset="0"/>
              </a:rPr>
              <a:t>manifold</a:t>
            </a:r>
            <a:r>
              <a:rPr lang="pt-BR" sz="1600" dirty="0">
                <a:solidFill>
                  <a:schemeClr val="tx2">
                    <a:lumMod val="75000"/>
                  </a:schemeClr>
                </a:solidFill>
                <a:latin typeface="Franklin Gothic Medium" panose="020B0603020102020204" pitchFamily="34" charset="0"/>
              </a:rPr>
              <a:t> em sistemas de câmara quente, utilizadas na indústria de plásticos e borrachas, máquinas de corte e solda, sistemas automáticos de embalagens, equipamentos médicos, etc.</a:t>
            </a:r>
          </a:p>
        </p:txBody>
      </p:sp>
      <p:sp>
        <p:nvSpPr>
          <p:cNvPr id="4" name="CaixaDeTexto 3">
            <a:hlinkClick r:id="rId5"/>
            <a:extLst>
              <a:ext uri="{FF2B5EF4-FFF2-40B4-BE49-F238E27FC236}">
                <a16:creationId xmlns:a16="http://schemas.microsoft.com/office/drawing/2014/main" id="{7E5B930A-969D-0DAA-C99E-7A3195C6A3A4}"/>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pic>
        <p:nvPicPr>
          <p:cNvPr id="7" name="Imagem 6">
            <a:extLst>
              <a:ext uri="{FF2B5EF4-FFF2-40B4-BE49-F238E27FC236}">
                <a16:creationId xmlns:a16="http://schemas.microsoft.com/office/drawing/2014/main" id="{9E75B1F4-E4B0-7609-7EB4-E89106FB3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9476" y="1285819"/>
            <a:ext cx="1577510" cy="1577510"/>
          </a:xfrm>
          <a:prstGeom prst="rect">
            <a:avLst/>
          </a:prstGeom>
        </p:spPr>
      </p:pic>
      <p:cxnSp>
        <p:nvCxnSpPr>
          <p:cNvPr id="8" name="Conector reto 7">
            <a:extLst>
              <a:ext uri="{FF2B5EF4-FFF2-40B4-BE49-F238E27FC236}">
                <a16:creationId xmlns:a16="http://schemas.microsoft.com/office/drawing/2014/main" id="{64373491-67C9-6357-5585-74F53DEEB742}"/>
              </a:ext>
            </a:extLst>
          </p:cNvPr>
          <p:cNvCxnSpPr>
            <a:cxnSpLocks/>
          </p:cNvCxnSpPr>
          <p:nvPr/>
        </p:nvCxnSpPr>
        <p:spPr>
          <a:xfrm>
            <a:off x="6096000" y="652718"/>
            <a:ext cx="0" cy="55184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85BDA67E-A1C2-923D-AB01-343B0BBE5F32}"/>
              </a:ext>
            </a:extLst>
          </p:cNvPr>
          <p:cNvSpPr txBox="1"/>
          <p:nvPr/>
        </p:nvSpPr>
        <p:spPr>
          <a:xfrm>
            <a:off x="8058654" y="1233838"/>
            <a:ext cx="3457207" cy="4524315"/>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p>
          <a:p>
            <a:pPr algn="ctr" fontAlgn="base"/>
            <a:r>
              <a:rPr lang="pt-BR" sz="1600" dirty="0">
                <a:solidFill>
                  <a:schemeClr val="tx2">
                    <a:lumMod val="75000"/>
                  </a:schemeClr>
                </a:solidFill>
                <a:latin typeface="Franklin Gothic Medium" panose="020B0603020102020204" pitchFamily="34" charset="0"/>
              </a:rPr>
              <a:t>​Fabricadas em:  Tubo aço inox AISI-304, óxido de magnésio, tubos </a:t>
            </a:r>
            <a:r>
              <a:rPr lang="pt-BR" sz="1600" dirty="0" err="1">
                <a:solidFill>
                  <a:schemeClr val="tx2">
                    <a:lumMod val="75000"/>
                  </a:schemeClr>
                </a:solidFill>
                <a:latin typeface="Franklin Gothic Medium" panose="020B0603020102020204" pitchFamily="34" charset="0"/>
              </a:rPr>
              <a:t>chacotados</a:t>
            </a:r>
            <a:r>
              <a:rPr lang="pt-BR" sz="1600" dirty="0">
                <a:solidFill>
                  <a:schemeClr val="tx2">
                    <a:lumMod val="75000"/>
                  </a:schemeClr>
                </a:solidFill>
                <a:latin typeface="Franklin Gothic Medium" panose="020B0603020102020204" pitchFamily="34" charset="0"/>
              </a:rPr>
              <a:t> para alta temperatura, fio espiralados resistivo de liga nobre, terminações elétricas cabos </a:t>
            </a:r>
            <a:r>
              <a:rPr lang="pt-BR" sz="1600" dirty="0" err="1">
                <a:solidFill>
                  <a:schemeClr val="tx2">
                    <a:lumMod val="75000"/>
                  </a:schemeClr>
                </a:solidFill>
                <a:latin typeface="Franklin Gothic Medium" panose="020B0603020102020204" pitchFamily="34" charset="0"/>
              </a:rPr>
              <a:t>fiberglass</a:t>
            </a:r>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Temperatura máxima, trabalho.  600°C             </a:t>
            </a:r>
          </a:p>
          <a:p>
            <a:pPr algn="ctr" fontAlgn="base"/>
            <a:r>
              <a:rPr lang="pt-BR" sz="1600" dirty="0">
                <a:solidFill>
                  <a:schemeClr val="tx2">
                    <a:lumMod val="75000"/>
                  </a:schemeClr>
                </a:solidFill>
                <a:latin typeface="Franklin Gothic Medium" panose="020B0603020102020204" pitchFamily="34" charset="0"/>
              </a:rPr>
              <a:t>Tolerância máxima ôhmica   ± 10%</a:t>
            </a:r>
          </a:p>
          <a:p>
            <a:pPr algn="ctr" fontAlgn="base"/>
            <a:r>
              <a:rPr lang="pt-BR" sz="1600" dirty="0">
                <a:solidFill>
                  <a:schemeClr val="tx2">
                    <a:lumMod val="75000"/>
                  </a:schemeClr>
                </a:solidFill>
                <a:latin typeface="Franklin Gothic Medium" panose="020B0603020102020204" pitchFamily="34" charset="0"/>
              </a:rPr>
              <a:t>Densidade superficial máxima 20 w/cm²</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b="1" dirty="0">
                <a:solidFill>
                  <a:schemeClr val="tx2">
                    <a:lumMod val="75000"/>
                  </a:schemeClr>
                </a:solidFill>
                <a:latin typeface="Franklin Gothic Medium" panose="020B0603020102020204" pitchFamily="34" charset="0"/>
              </a:rPr>
              <a:t>Aplicação: </a:t>
            </a:r>
          </a:p>
          <a:p>
            <a:pPr algn="ctr" fontAlgn="base"/>
            <a:r>
              <a:rPr lang="pt-BR" sz="1600" dirty="0">
                <a:solidFill>
                  <a:schemeClr val="tx2">
                    <a:lumMod val="75000"/>
                  </a:schemeClr>
                </a:solidFill>
                <a:latin typeface="Franklin Gothic Medium" panose="020B0603020102020204" pitchFamily="34" charset="0"/>
              </a:rPr>
              <a:t>Bicos de câmaras quentes, injetoras e </a:t>
            </a:r>
            <a:r>
              <a:rPr lang="pt-BR" sz="1600" dirty="0" err="1">
                <a:solidFill>
                  <a:schemeClr val="tx2">
                    <a:lumMod val="75000"/>
                  </a:schemeClr>
                </a:solidFill>
                <a:latin typeface="Franklin Gothic Medium" panose="020B0603020102020204" pitchFamily="34" charset="0"/>
              </a:rPr>
              <a:t>manifold</a:t>
            </a:r>
            <a:r>
              <a:rPr lang="pt-BR" sz="1600" dirty="0">
                <a:solidFill>
                  <a:schemeClr val="tx2">
                    <a:lumMod val="75000"/>
                  </a:schemeClr>
                </a:solidFill>
                <a:latin typeface="Franklin Gothic Medium" panose="020B0603020102020204" pitchFamily="34" charset="0"/>
              </a:rPr>
              <a:t>.</a:t>
            </a:r>
          </a:p>
          <a:p>
            <a:pPr algn="ctr" fontAlgn="base"/>
            <a:endParaRPr lang="pt-BR" sz="1600" b="1" dirty="0">
              <a:solidFill>
                <a:schemeClr val="tx2">
                  <a:lumMod val="75000"/>
                </a:schemeClr>
              </a:solidFill>
              <a:latin typeface="Franklin Gothic Medium" panose="020B0603020102020204" pitchFamily="34" charset="0"/>
            </a:endParaRPr>
          </a:p>
        </p:txBody>
      </p:sp>
      <p:sp>
        <p:nvSpPr>
          <p:cNvPr id="12" name="CaixaDeTexto 11">
            <a:extLst>
              <a:ext uri="{FF2B5EF4-FFF2-40B4-BE49-F238E27FC236}">
                <a16:creationId xmlns:a16="http://schemas.microsoft.com/office/drawing/2014/main" id="{27E98D2F-12A5-6B03-43C4-512832DC3D98}"/>
              </a:ext>
            </a:extLst>
          </p:cNvPr>
          <p:cNvSpPr txBox="1"/>
          <p:nvPr/>
        </p:nvSpPr>
        <p:spPr>
          <a:xfrm>
            <a:off x="7446851" y="577083"/>
            <a:ext cx="4796888" cy="1384995"/>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sz="2800" b="1" dirty="0"/>
              <a:t>Resistência Micro Tubulares</a:t>
            </a:r>
          </a:p>
          <a:p>
            <a:endParaRPr lang="pt-BR" sz="2800" b="1" i="0" dirty="0">
              <a:effectLst/>
            </a:endParaRPr>
          </a:p>
          <a:p>
            <a:endParaRPr lang="pt-BR" sz="2800" dirty="0"/>
          </a:p>
        </p:txBody>
      </p:sp>
      <p:pic>
        <p:nvPicPr>
          <p:cNvPr id="14" name="Imagem 13">
            <a:extLst>
              <a:ext uri="{FF2B5EF4-FFF2-40B4-BE49-F238E27FC236}">
                <a16:creationId xmlns:a16="http://schemas.microsoft.com/office/drawing/2014/main" id="{6A910D0E-C070-389E-9E26-EBE51F3664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635388">
            <a:off x="286925" y="3841441"/>
            <a:ext cx="1674793" cy="1674793"/>
          </a:xfrm>
          <a:prstGeom prst="rect">
            <a:avLst/>
          </a:prstGeom>
        </p:spPr>
      </p:pic>
      <p:pic>
        <p:nvPicPr>
          <p:cNvPr id="16" name="Imagem 15">
            <a:extLst>
              <a:ext uri="{FF2B5EF4-FFF2-40B4-BE49-F238E27FC236}">
                <a16:creationId xmlns:a16="http://schemas.microsoft.com/office/drawing/2014/main" id="{5AB07B20-DD11-C4CB-15BF-A51F2F1266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419" y="2583926"/>
            <a:ext cx="1711990" cy="1140369"/>
          </a:xfrm>
          <a:prstGeom prst="rect">
            <a:avLst/>
          </a:prstGeom>
        </p:spPr>
      </p:pic>
      <p:pic>
        <p:nvPicPr>
          <p:cNvPr id="18" name="Imagem 17">
            <a:extLst>
              <a:ext uri="{FF2B5EF4-FFF2-40B4-BE49-F238E27FC236}">
                <a16:creationId xmlns:a16="http://schemas.microsoft.com/office/drawing/2014/main" id="{9F5962CB-9C83-0972-60EE-59EE840B8E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251122" flipH="1">
            <a:off x="51224" y="1064832"/>
            <a:ext cx="1796957" cy="1013322"/>
          </a:xfrm>
          <a:prstGeom prst="rect">
            <a:avLst/>
          </a:prstGeom>
        </p:spPr>
      </p:pic>
      <p:pic>
        <p:nvPicPr>
          <p:cNvPr id="15" name="Imagem 14">
            <a:extLst>
              <a:ext uri="{FF2B5EF4-FFF2-40B4-BE49-F238E27FC236}">
                <a16:creationId xmlns:a16="http://schemas.microsoft.com/office/drawing/2014/main" id="{47D2E013-2DE6-794F-2444-FE7D6C8A52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77669" y="3171057"/>
            <a:ext cx="1506509" cy="1506509"/>
          </a:xfrm>
          <a:prstGeom prst="rect">
            <a:avLst/>
          </a:prstGeom>
        </p:spPr>
      </p:pic>
    </p:spTree>
    <p:extLst>
      <p:ext uri="{BB962C8B-B14F-4D97-AF65-F5344CB8AC3E}">
        <p14:creationId xmlns:p14="http://schemas.microsoft.com/office/powerpoint/2010/main" val="18237337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agem 10">
            <a:extLst>
              <a:ext uri="{FF2B5EF4-FFF2-40B4-BE49-F238E27FC236}">
                <a16:creationId xmlns:a16="http://schemas.microsoft.com/office/drawing/2014/main" id="{27503022-5FDE-663E-E159-0E096444E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3" name="CaixaDeTexto 2">
            <a:extLst>
              <a:ext uri="{FF2B5EF4-FFF2-40B4-BE49-F238E27FC236}">
                <a16:creationId xmlns:a16="http://schemas.microsoft.com/office/drawing/2014/main" id="{447FD3CB-CA6E-23E2-FF07-4C77F675BDEE}"/>
              </a:ext>
            </a:extLst>
          </p:cNvPr>
          <p:cNvSpPr txBox="1"/>
          <p:nvPr/>
        </p:nvSpPr>
        <p:spPr>
          <a:xfrm>
            <a:off x="1133454" y="572061"/>
            <a:ext cx="4656405" cy="1815882"/>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sz="2800" b="1" dirty="0"/>
              <a:t>Resistência Tubular Líquido</a:t>
            </a:r>
          </a:p>
          <a:p>
            <a:endParaRPr lang="pt-BR" sz="2800" b="1" dirty="0"/>
          </a:p>
          <a:p>
            <a:endParaRPr lang="pt-BR" sz="2800" b="1" i="0" dirty="0">
              <a:effectLst/>
            </a:endParaRPr>
          </a:p>
          <a:p>
            <a:endParaRPr lang="pt-BR" sz="2800" dirty="0"/>
          </a:p>
        </p:txBody>
      </p:sp>
      <p:sp>
        <p:nvSpPr>
          <p:cNvPr id="9" name="CaixaDeTexto 8">
            <a:extLst>
              <a:ext uri="{FF2B5EF4-FFF2-40B4-BE49-F238E27FC236}">
                <a16:creationId xmlns:a16="http://schemas.microsoft.com/office/drawing/2014/main" id="{5DF89F30-CA7A-8ABC-9A64-B84FF11773CA}"/>
              </a:ext>
            </a:extLst>
          </p:cNvPr>
          <p:cNvSpPr txBox="1"/>
          <p:nvPr/>
        </p:nvSpPr>
        <p:spPr>
          <a:xfrm>
            <a:off x="1476031" y="1094579"/>
            <a:ext cx="3771360" cy="4955203"/>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endParaRPr lang="pt-BR" sz="1600" b="0" i="0" dirty="0">
              <a:effectLst/>
            </a:endParaRPr>
          </a:p>
          <a:p>
            <a:pPr algn="ctr" fontAlgn="base"/>
            <a:r>
              <a:rPr lang="pt-BR" sz="1600" dirty="0">
                <a:solidFill>
                  <a:schemeClr val="tx2">
                    <a:lumMod val="75000"/>
                  </a:schemeClr>
                </a:solidFill>
                <a:latin typeface="Franklin Gothic Medium" panose="020B0603020102020204" pitchFamily="34" charset="0"/>
              </a:rPr>
              <a:t>Fabricadas em:  Tubo aço inox AISI-304 e AISI-316, óxido de magnésio, tubos </a:t>
            </a:r>
            <a:r>
              <a:rPr lang="pt-BR" sz="1600" dirty="0" err="1">
                <a:solidFill>
                  <a:schemeClr val="tx2">
                    <a:lumMod val="75000"/>
                  </a:schemeClr>
                </a:solidFill>
                <a:latin typeface="Franklin Gothic Medium" panose="020B0603020102020204" pitchFamily="34" charset="0"/>
              </a:rPr>
              <a:t>chacotados</a:t>
            </a:r>
            <a:r>
              <a:rPr lang="pt-BR" sz="1600" dirty="0">
                <a:solidFill>
                  <a:schemeClr val="tx2">
                    <a:lumMod val="75000"/>
                  </a:schemeClr>
                </a:solidFill>
                <a:latin typeface="Franklin Gothic Medium" panose="020B0603020102020204" pitchFamily="34" charset="0"/>
              </a:rPr>
              <a:t>  para alta temperatura, fio espiralados resistivo de liga nobre, cabeçotes em latão ou inox, flanges conforme desenho, terminações elétricas terminais ou cabos.</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Temperatura </a:t>
            </a:r>
            <a:r>
              <a:rPr lang="pt-BR" sz="1600" dirty="0" err="1">
                <a:solidFill>
                  <a:schemeClr val="tx2">
                    <a:lumMod val="75000"/>
                  </a:schemeClr>
                </a:solidFill>
                <a:latin typeface="Franklin Gothic Medium" panose="020B0603020102020204" pitchFamily="34" charset="0"/>
              </a:rPr>
              <a:t>máx</a:t>
            </a:r>
            <a:r>
              <a:rPr lang="pt-BR" sz="1600" dirty="0">
                <a:solidFill>
                  <a:schemeClr val="tx2">
                    <a:lumMod val="75000"/>
                  </a:schemeClr>
                </a:solidFill>
                <a:latin typeface="Franklin Gothic Medium" panose="020B0603020102020204" pitchFamily="34" charset="0"/>
              </a:rPr>
              <a:t>, trabalho. 600°C             </a:t>
            </a:r>
          </a:p>
          <a:p>
            <a:pPr algn="ctr" fontAlgn="base"/>
            <a:r>
              <a:rPr lang="pt-BR" sz="1600" dirty="0">
                <a:solidFill>
                  <a:schemeClr val="tx2">
                    <a:lumMod val="75000"/>
                  </a:schemeClr>
                </a:solidFill>
                <a:latin typeface="Franklin Gothic Medium" panose="020B0603020102020204" pitchFamily="34" charset="0"/>
              </a:rPr>
              <a:t>Tolerância máxima ôhmica ± 10%</a:t>
            </a:r>
          </a:p>
          <a:p>
            <a:pPr algn="ctr" fontAlgn="base"/>
            <a:r>
              <a:rPr lang="pt-BR" sz="1600" dirty="0">
                <a:solidFill>
                  <a:schemeClr val="tx2">
                    <a:lumMod val="75000"/>
                  </a:schemeClr>
                </a:solidFill>
                <a:latin typeface="Franklin Gothic Medium" panose="020B0603020102020204" pitchFamily="34" charset="0"/>
              </a:rPr>
              <a:t>Densidade superficial Máx. 10 w/cm²</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b="1" dirty="0">
                <a:solidFill>
                  <a:schemeClr val="tx2">
                    <a:lumMod val="75000"/>
                  </a:schemeClr>
                </a:solidFill>
                <a:latin typeface="Franklin Gothic Medium" panose="020B0603020102020204" pitchFamily="34" charset="0"/>
              </a:rPr>
              <a:t>Aplicação:</a:t>
            </a:r>
          </a:p>
          <a:p>
            <a:pPr algn="ctr" fontAlgn="base"/>
            <a:r>
              <a:rPr lang="pt-BR" sz="1600" dirty="0">
                <a:solidFill>
                  <a:schemeClr val="tx2">
                    <a:lumMod val="75000"/>
                  </a:schemeClr>
                </a:solidFill>
                <a:latin typeface="Franklin Gothic Medium" panose="020B0603020102020204" pitchFamily="34" charset="0"/>
              </a:rPr>
              <a:t>Aquecimento de tanques, banhos químicos, soluções desengraxantes e soluções aquosas.</a:t>
            </a:r>
          </a:p>
          <a:p>
            <a:pPr algn="ctr" fontAlgn="base"/>
            <a:endParaRPr lang="pt-BR" sz="1600" b="1" dirty="0">
              <a:solidFill>
                <a:schemeClr val="tx2">
                  <a:lumMod val="75000"/>
                </a:schemeClr>
              </a:solidFill>
              <a:latin typeface="Franklin Gothic Medium" panose="020B0603020102020204" pitchFamily="34" charset="0"/>
            </a:endParaRPr>
          </a:p>
        </p:txBody>
      </p:sp>
      <p:pic>
        <p:nvPicPr>
          <p:cNvPr id="2" name="Imagem 1">
            <a:extLst>
              <a:ext uri="{FF2B5EF4-FFF2-40B4-BE49-F238E27FC236}">
                <a16:creationId xmlns:a16="http://schemas.microsoft.com/office/drawing/2014/main" id="{6A52B442-F863-182B-1372-CF3BD5FCE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66443">
            <a:off x="-154678" y="1240096"/>
            <a:ext cx="2044550" cy="1360555"/>
          </a:xfrm>
          <a:prstGeom prst="rect">
            <a:avLst/>
          </a:prstGeom>
        </p:spPr>
      </p:pic>
      <p:sp>
        <p:nvSpPr>
          <p:cNvPr id="4" name="CaixaDeTexto 3">
            <a:hlinkClick r:id="rId6"/>
            <a:extLst>
              <a:ext uri="{FF2B5EF4-FFF2-40B4-BE49-F238E27FC236}">
                <a16:creationId xmlns:a16="http://schemas.microsoft.com/office/drawing/2014/main" id="{6E2079F5-739C-C6B6-C2F6-6F4849011AEF}"/>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pic>
        <p:nvPicPr>
          <p:cNvPr id="6" name="Imagem 5">
            <a:extLst>
              <a:ext uri="{FF2B5EF4-FFF2-40B4-BE49-F238E27FC236}">
                <a16:creationId xmlns:a16="http://schemas.microsoft.com/office/drawing/2014/main" id="{EC93DC0D-AB06-ED32-24DD-086E7A3391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0763" y="1535693"/>
            <a:ext cx="1762053" cy="1343822"/>
          </a:xfrm>
          <a:prstGeom prst="rect">
            <a:avLst/>
          </a:prstGeom>
        </p:spPr>
      </p:pic>
      <p:cxnSp>
        <p:nvCxnSpPr>
          <p:cNvPr id="7" name="Conector reto 6">
            <a:extLst>
              <a:ext uri="{FF2B5EF4-FFF2-40B4-BE49-F238E27FC236}">
                <a16:creationId xmlns:a16="http://schemas.microsoft.com/office/drawing/2014/main" id="{0E0C2381-DDD7-EB39-D9E6-2FB1C3645961}"/>
              </a:ext>
            </a:extLst>
          </p:cNvPr>
          <p:cNvCxnSpPr>
            <a:cxnSpLocks/>
          </p:cNvCxnSpPr>
          <p:nvPr/>
        </p:nvCxnSpPr>
        <p:spPr>
          <a:xfrm>
            <a:off x="5654273" y="623708"/>
            <a:ext cx="0" cy="551840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85D42441-5687-FBFE-1C22-3DBCC6CEBDC5}"/>
              </a:ext>
            </a:extLst>
          </p:cNvPr>
          <p:cNvSpPr txBox="1"/>
          <p:nvPr/>
        </p:nvSpPr>
        <p:spPr>
          <a:xfrm>
            <a:off x="7855032" y="1102480"/>
            <a:ext cx="3612332" cy="4770537"/>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endParaRPr lang="pt-BR" sz="1600" dirty="0">
              <a:solidFill>
                <a:schemeClr val="tx2">
                  <a:lumMod val="75000"/>
                </a:schemeClr>
              </a:solidFill>
              <a:latin typeface="Franklin Gothic Medium" panose="020B0603020102020204" pitchFamily="34" charset="0"/>
            </a:endParaRPr>
          </a:p>
          <a:p>
            <a:pPr algn="ctr" fontAlgn="base"/>
            <a:r>
              <a:rPr lang="pt-BR" sz="1600" dirty="0">
                <a:solidFill>
                  <a:schemeClr val="tx2">
                    <a:lumMod val="75000"/>
                  </a:schemeClr>
                </a:solidFill>
                <a:latin typeface="Franklin Gothic Medium" panose="020B0603020102020204" pitchFamily="34" charset="0"/>
              </a:rPr>
              <a:t>Fabricadas em:  Tubo aço inox AISI-304 e AISI-316, óxido de magnésio, tubos </a:t>
            </a:r>
            <a:r>
              <a:rPr lang="pt-BR" sz="1600" dirty="0" err="1">
                <a:solidFill>
                  <a:schemeClr val="tx2">
                    <a:lumMod val="75000"/>
                  </a:schemeClr>
                </a:solidFill>
                <a:latin typeface="Franklin Gothic Medium" panose="020B0603020102020204" pitchFamily="34" charset="0"/>
              </a:rPr>
              <a:t>chacotados</a:t>
            </a:r>
            <a:r>
              <a:rPr lang="pt-BR" sz="1600" dirty="0">
                <a:solidFill>
                  <a:schemeClr val="tx2">
                    <a:lumMod val="75000"/>
                  </a:schemeClr>
                </a:solidFill>
                <a:latin typeface="Franklin Gothic Medium" panose="020B0603020102020204" pitchFamily="34" charset="0"/>
              </a:rPr>
              <a:t>  para alta temperatura, fio espiralados resistivo de liga nobre, aletas retangulares ou helicoidais, terminações elétricas terminais ou cabos </a:t>
            </a:r>
            <a:r>
              <a:rPr lang="pt-BR" sz="1600" dirty="0" err="1">
                <a:solidFill>
                  <a:schemeClr val="tx2">
                    <a:lumMod val="75000"/>
                  </a:schemeClr>
                </a:solidFill>
                <a:latin typeface="Franklin Gothic Medium" panose="020B0603020102020204" pitchFamily="34" charset="0"/>
              </a:rPr>
              <a:t>fiberglass</a:t>
            </a:r>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Temperatura </a:t>
            </a:r>
            <a:r>
              <a:rPr lang="pt-BR" sz="1600" dirty="0" err="1">
                <a:solidFill>
                  <a:schemeClr val="tx2">
                    <a:lumMod val="75000"/>
                  </a:schemeClr>
                </a:solidFill>
                <a:latin typeface="Franklin Gothic Medium" panose="020B0603020102020204" pitchFamily="34" charset="0"/>
              </a:rPr>
              <a:t>máx</a:t>
            </a:r>
            <a:r>
              <a:rPr lang="pt-BR" sz="1600" dirty="0">
                <a:solidFill>
                  <a:schemeClr val="tx2">
                    <a:lumMod val="75000"/>
                  </a:schemeClr>
                </a:solidFill>
                <a:latin typeface="Franklin Gothic Medium" panose="020B0603020102020204" pitchFamily="34" charset="0"/>
              </a:rPr>
              <a:t>, trabalho. 600°C             </a:t>
            </a:r>
          </a:p>
          <a:p>
            <a:pPr algn="ctr" fontAlgn="base"/>
            <a:r>
              <a:rPr lang="pt-BR" sz="1600" dirty="0">
                <a:solidFill>
                  <a:schemeClr val="tx2">
                    <a:lumMod val="75000"/>
                  </a:schemeClr>
                </a:solidFill>
                <a:latin typeface="Franklin Gothic Medium" panose="020B0603020102020204" pitchFamily="34" charset="0"/>
              </a:rPr>
              <a:t>Tolerância máxima  ôhmica ± 10%</a:t>
            </a:r>
          </a:p>
          <a:p>
            <a:pPr algn="ctr" fontAlgn="base"/>
            <a:r>
              <a:rPr lang="pt-BR" sz="1600" dirty="0">
                <a:solidFill>
                  <a:schemeClr val="tx2">
                    <a:lumMod val="75000"/>
                  </a:schemeClr>
                </a:solidFill>
                <a:latin typeface="Franklin Gothic Medium" panose="020B0603020102020204" pitchFamily="34" charset="0"/>
              </a:rPr>
              <a:t>Densidade superficial máx. 10 w/cm²</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b="1" dirty="0">
                <a:solidFill>
                  <a:schemeClr val="tx2">
                    <a:lumMod val="75000"/>
                  </a:schemeClr>
                </a:solidFill>
                <a:latin typeface="Franklin Gothic Medium" panose="020B0603020102020204" pitchFamily="34" charset="0"/>
              </a:rPr>
              <a:t>Aplicação:</a:t>
            </a:r>
          </a:p>
          <a:p>
            <a:pPr algn="ctr" fontAlgn="base"/>
            <a:r>
              <a:rPr lang="pt-BR" sz="1600" dirty="0">
                <a:solidFill>
                  <a:schemeClr val="tx2">
                    <a:lumMod val="75000"/>
                  </a:schemeClr>
                </a:solidFill>
                <a:latin typeface="Franklin Gothic Medium" panose="020B0603020102020204" pitchFamily="34" charset="0"/>
              </a:rPr>
              <a:t>Estufas, corte solda, túneis de encolhimento, radiadores de ar, </a:t>
            </a:r>
            <a:r>
              <a:rPr lang="pt-BR" sz="1600" dirty="0" err="1">
                <a:solidFill>
                  <a:schemeClr val="tx2">
                    <a:lumMod val="75000"/>
                  </a:schemeClr>
                </a:solidFill>
                <a:latin typeface="Franklin Gothic Medium" panose="020B0603020102020204" pitchFamily="34" charset="0"/>
              </a:rPr>
              <a:t>vaccum</a:t>
            </a:r>
            <a:r>
              <a:rPr lang="pt-BR" sz="1600" dirty="0">
                <a:solidFill>
                  <a:schemeClr val="tx2">
                    <a:lumMod val="75000"/>
                  </a:schemeClr>
                </a:solidFill>
                <a:latin typeface="Franklin Gothic Medium" panose="020B0603020102020204" pitchFamily="34" charset="0"/>
              </a:rPr>
              <a:t> </a:t>
            </a:r>
            <a:r>
              <a:rPr lang="pt-BR" sz="1600" dirty="0" err="1">
                <a:solidFill>
                  <a:schemeClr val="tx2">
                    <a:lumMod val="75000"/>
                  </a:schemeClr>
                </a:solidFill>
                <a:latin typeface="Franklin Gothic Medium" panose="020B0603020102020204" pitchFamily="34" charset="0"/>
              </a:rPr>
              <a:t>forming</a:t>
            </a:r>
            <a:r>
              <a:rPr lang="pt-BR" sz="1600" dirty="0">
                <a:solidFill>
                  <a:schemeClr val="tx2">
                    <a:lumMod val="75000"/>
                  </a:schemeClr>
                </a:solidFill>
                <a:latin typeface="Franklin Gothic Medium" panose="020B0603020102020204" pitchFamily="34" charset="0"/>
              </a:rPr>
              <a:t>, saunas, </a:t>
            </a:r>
            <a:r>
              <a:rPr lang="pt-BR" sz="1600" dirty="0" err="1">
                <a:solidFill>
                  <a:schemeClr val="tx2">
                    <a:lumMod val="75000"/>
                  </a:schemeClr>
                </a:solidFill>
                <a:latin typeface="Franklin Gothic Medium" panose="020B0603020102020204" pitchFamily="34" charset="0"/>
              </a:rPr>
              <a:t>manifold</a:t>
            </a:r>
            <a:r>
              <a:rPr lang="pt-BR" sz="1600" dirty="0">
                <a:solidFill>
                  <a:schemeClr val="tx2">
                    <a:lumMod val="75000"/>
                  </a:schemeClr>
                </a:solidFill>
                <a:latin typeface="Franklin Gothic Medium" panose="020B0603020102020204" pitchFamily="34" charset="0"/>
              </a:rPr>
              <a:t>.</a:t>
            </a:r>
          </a:p>
          <a:p>
            <a:pPr algn="ctr" fontAlgn="base"/>
            <a:endParaRPr lang="pt-BR" sz="1600" b="1" dirty="0">
              <a:solidFill>
                <a:schemeClr val="tx2">
                  <a:lumMod val="75000"/>
                </a:schemeClr>
              </a:solidFill>
              <a:latin typeface="Franklin Gothic Medium" panose="020B0603020102020204" pitchFamily="34" charset="0"/>
            </a:endParaRPr>
          </a:p>
        </p:txBody>
      </p:sp>
      <p:sp>
        <p:nvSpPr>
          <p:cNvPr id="8" name="CaixaDeTexto 7">
            <a:extLst>
              <a:ext uri="{FF2B5EF4-FFF2-40B4-BE49-F238E27FC236}">
                <a16:creationId xmlns:a16="http://schemas.microsoft.com/office/drawing/2014/main" id="{D9722C5C-0322-A62E-8E15-23B7150980DB}"/>
              </a:ext>
            </a:extLst>
          </p:cNvPr>
          <p:cNvSpPr txBox="1"/>
          <p:nvPr/>
        </p:nvSpPr>
        <p:spPr>
          <a:xfrm>
            <a:off x="7442816" y="581586"/>
            <a:ext cx="5156066" cy="954107"/>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pPr algn="l"/>
            <a:r>
              <a:rPr lang="pt-BR" sz="2800" b="1" i="0" dirty="0">
                <a:effectLst/>
              </a:rPr>
              <a:t>Resistência Tubular </a:t>
            </a:r>
            <a:r>
              <a:rPr lang="pt-BR" sz="2800" b="1" i="0" dirty="0" err="1">
                <a:effectLst/>
              </a:rPr>
              <a:t>Aletada</a:t>
            </a:r>
            <a:r>
              <a:rPr lang="pt-BR" sz="2800" b="1" i="0" dirty="0">
                <a:effectLst/>
              </a:rPr>
              <a:t> </a:t>
            </a:r>
          </a:p>
          <a:p>
            <a:pPr algn="l"/>
            <a:endParaRPr lang="pt-BR" sz="2800" dirty="0"/>
          </a:p>
        </p:txBody>
      </p:sp>
      <p:pic>
        <p:nvPicPr>
          <p:cNvPr id="13" name="Imagem 12">
            <a:extLst>
              <a:ext uri="{FF2B5EF4-FFF2-40B4-BE49-F238E27FC236}">
                <a16:creationId xmlns:a16="http://schemas.microsoft.com/office/drawing/2014/main" id="{3BC686D4-8240-4033-AAA8-13C205A1BA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2951" y="2670812"/>
            <a:ext cx="2042290" cy="1361526"/>
          </a:xfrm>
          <a:prstGeom prst="rect">
            <a:avLst/>
          </a:prstGeom>
        </p:spPr>
      </p:pic>
      <p:pic>
        <p:nvPicPr>
          <p:cNvPr id="15" name="Imagem 14">
            <a:extLst>
              <a:ext uri="{FF2B5EF4-FFF2-40B4-BE49-F238E27FC236}">
                <a16:creationId xmlns:a16="http://schemas.microsoft.com/office/drawing/2014/main" id="{D44E17C6-66D8-26D3-EECE-81058AB3E8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104349" y="3229010"/>
            <a:ext cx="1642073" cy="943083"/>
          </a:xfrm>
          <a:prstGeom prst="rect">
            <a:avLst/>
          </a:prstGeom>
        </p:spPr>
      </p:pic>
      <p:pic>
        <p:nvPicPr>
          <p:cNvPr id="17" name="Imagem 16">
            <a:extLst>
              <a:ext uri="{FF2B5EF4-FFF2-40B4-BE49-F238E27FC236}">
                <a16:creationId xmlns:a16="http://schemas.microsoft.com/office/drawing/2014/main" id="{5651F3C2-F0D3-064A-C0EE-3213B3BEF4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577" y="4912492"/>
            <a:ext cx="1515512" cy="1137290"/>
          </a:xfrm>
          <a:prstGeom prst="rect">
            <a:avLst/>
          </a:prstGeom>
        </p:spPr>
      </p:pic>
      <p:pic>
        <p:nvPicPr>
          <p:cNvPr id="19" name="Imagem 18">
            <a:extLst>
              <a:ext uri="{FF2B5EF4-FFF2-40B4-BE49-F238E27FC236}">
                <a16:creationId xmlns:a16="http://schemas.microsoft.com/office/drawing/2014/main" id="{14DA02D6-15CF-372D-E1F5-73A879D3A6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1931" y="3978486"/>
            <a:ext cx="2657154" cy="1771436"/>
          </a:xfrm>
          <a:prstGeom prst="rect">
            <a:avLst/>
          </a:prstGeom>
        </p:spPr>
      </p:pic>
    </p:spTree>
    <p:extLst>
      <p:ext uri="{BB962C8B-B14F-4D97-AF65-F5344CB8AC3E}">
        <p14:creationId xmlns:p14="http://schemas.microsoft.com/office/powerpoint/2010/main" val="1551233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1" y="0"/>
            <a:ext cx="12212839" cy="6858000"/>
          </a:xfrm>
          <a:prstGeom prst="rect">
            <a:avLst/>
          </a:prstGeom>
        </p:spPr>
      </p:pic>
      <p:pic>
        <p:nvPicPr>
          <p:cNvPr id="11" name="Imagem 10">
            <a:extLst>
              <a:ext uri="{FF2B5EF4-FFF2-40B4-BE49-F238E27FC236}">
                <a16:creationId xmlns:a16="http://schemas.microsoft.com/office/drawing/2014/main" id="{27503022-5FDE-663E-E159-0E096444E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3" name="CaixaDeTexto 2">
            <a:extLst>
              <a:ext uri="{FF2B5EF4-FFF2-40B4-BE49-F238E27FC236}">
                <a16:creationId xmlns:a16="http://schemas.microsoft.com/office/drawing/2014/main" id="{447FD3CB-CA6E-23E2-FF07-4C77F675BDEE}"/>
              </a:ext>
            </a:extLst>
          </p:cNvPr>
          <p:cNvSpPr txBox="1"/>
          <p:nvPr/>
        </p:nvSpPr>
        <p:spPr>
          <a:xfrm>
            <a:off x="248529" y="1183998"/>
            <a:ext cx="9312812" cy="1815882"/>
          </a:xfrm>
          <a:prstGeom prst="rect">
            <a:avLst/>
          </a:prstGeom>
          <a:noFill/>
          <a:ln>
            <a:noFill/>
          </a:ln>
        </p:spPr>
        <p:txBody>
          <a:bodyPr wrap="square" rtlCol="0">
            <a:spAutoFit/>
          </a:bodyPr>
          <a:lstStyle>
            <a:defPPr>
              <a:defRPr lang="pt-BR"/>
            </a:defPPr>
            <a:lvl1pPr algn="ctr">
              <a:defRPr sz="4800">
                <a:solidFill>
                  <a:schemeClr val="tx2">
                    <a:lumMod val="75000"/>
                  </a:schemeClr>
                </a:solidFill>
                <a:latin typeface="Franklin Gothic Medium" panose="020B0603020102020204" pitchFamily="34" charset="0"/>
              </a:defRPr>
            </a:lvl1pPr>
          </a:lstStyle>
          <a:p>
            <a:r>
              <a:rPr lang="pt-BR" sz="2800" b="1" dirty="0"/>
              <a:t>Capa Térmica</a:t>
            </a:r>
          </a:p>
          <a:p>
            <a:endParaRPr lang="pt-BR" sz="2800" b="1" dirty="0"/>
          </a:p>
          <a:p>
            <a:endParaRPr lang="pt-BR" sz="2800" b="1" i="0" dirty="0">
              <a:effectLst/>
            </a:endParaRPr>
          </a:p>
          <a:p>
            <a:endParaRPr lang="pt-BR" sz="2800" dirty="0"/>
          </a:p>
        </p:txBody>
      </p:sp>
      <p:sp>
        <p:nvSpPr>
          <p:cNvPr id="9" name="CaixaDeTexto 8">
            <a:extLst>
              <a:ext uri="{FF2B5EF4-FFF2-40B4-BE49-F238E27FC236}">
                <a16:creationId xmlns:a16="http://schemas.microsoft.com/office/drawing/2014/main" id="{5DF89F30-CA7A-8ABC-9A64-B84FF11773CA}"/>
              </a:ext>
            </a:extLst>
          </p:cNvPr>
          <p:cNvSpPr txBox="1"/>
          <p:nvPr/>
        </p:nvSpPr>
        <p:spPr>
          <a:xfrm>
            <a:off x="3782379" y="1789618"/>
            <a:ext cx="8161092" cy="3139321"/>
          </a:xfrm>
          <a:prstGeom prst="rect">
            <a:avLst/>
          </a:prstGeom>
          <a:noFill/>
        </p:spPr>
        <p:txBody>
          <a:bodyPr wrap="square">
            <a:spAutoFit/>
          </a:bodyPr>
          <a:lstStyle/>
          <a:p>
            <a:pPr algn="l" fontAlgn="base"/>
            <a:r>
              <a:rPr lang="pt-BR" b="1" dirty="0">
                <a:solidFill>
                  <a:schemeClr val="tx2">
                    <a:lumMod val="75000"/>
                  </a:schemeClr>
                </a:solidFill>
                <a:latin typeface="Franklin Gothic Medium" panose="020B0603020102020204" pitchFamily="34" charset="0"/>
              </a:rPr>
              <a:t>Características</a:t>
            </a:r>
          </a:p>
          <a:p>
            <a:pPr algn="l" fontAlgn="base"/>
            <a:r>
              <a:rPr lang="pt-BR" dirty="0">
                <a:solidFill>
                  <a:schemeClr val="tx2">
                    <a:lumMod val="75000"/>
                  </a:schemeClr>
                </a:solidFill>
                <a:latin typeface="Franklin Gothic Medium" panose="020B0603020102020204" pitchFamily="34" charset="0"/>
              </a:rPr>
              <a:t>​Fabricadas em: Aço inox AISI-430 ou AISI-304 polidas ou escovadas, isolação térmica interna fibra cerâmica, proteção refletora de calor interno, encaixe para ventoinhas conforme desenho.</a:t>
            </a:r>
          </a:p>
          <a:p>
            <a:pPr algn="l" fontAlgn="base"/>
            <a:r>
              <a:rPr lang="pt-BR" dirty="0">
                <a:solidFill>
                  <a:schemeClr val="tx2">
                    <a:lumMod val="75000"/>
                  </a:schemeClr>
                </a:solidFill>
                <a:latin typeface="Franklin Gothic Medium" panose="020B0603020102020204" pitchFamily="34" charset="0"/>
              </a:rPr>
              <a:t>Temperatura reduzida na parte externa da capa, com redução do consumo de energia elétrica até 40%, aumento da vida útil das resistências elétricas, uniformidade no processo e controle de temperatura.</a:t>
            </a:r>
          </a:p>
          <a:p>
            <a:pPr algn="l" fontAlgn="base"/>
            <a:r>
              <a:rPr lang="pt-BR" dirty="0">
                <a:solidFill>
                  <a:schemeClr val="tx2">
                    <a:lumMod val="75000"/>
                  </a:schemeClr>
                </a:solidFill>
                <a:latin typeface="Franklin Gothic Medium" panose="020B0603020102020204" pitchFamily="34" charset="0"/>
              </a:rPr>
              <a:t>​​</a:t>
            </a:r>
          </a:p>
          <a:p>
            <a:pPr algn="l" fontAlgn="base"/>
            <a:r>
              <a:rPr lang="pt-BR" b="1" dirty="0">
                <a:solidFill>
                  <a:schemeClr val="tx2">
                    <a:lumMod val="75000"/>
                  </a:schemeClr>
                </a:solidFill>
                <a:latin typeface="Franklin Gothic Medium" panose="020B0603020102020204" pitchFamily="34" charset="0"/>
              </a:rPr>
              <a:t>Aplicação:</a:t>
            </a:r>
          </a:p>
          <a:p>
            <a:pPr algn="l" fontAlgn="base"/>
            <a:r>
              <a:rPr lang="pt-BR" dirty="0">
                <a:solidFill>
                  <a:schemeClr val="tx2">
                    <a:lumMod val="75000"/>
                  </a:schemeClr>
                </a:solidFill>
                <a:latin typeface="Franklin Gothic Medium" panose="020B0603020102020204" pitchFamily="34" charset="0"/>
              </a:rPr>
              <a:t>Maquinas injetoras, extrusoras, sopradoras e recuperadoras.</a:t>
            </a:r>
          </a:p>
          <a:p>
            <a:pPr algn="l" fontAlgn="base"/>
            <a:endParaRPr lang="pt-BR" dirty="0">
              <a:solidFill>
                <a:schemeClr val="tx2">
                  <a:lumMod val="75000"/>
                </a:schemeClr>
              </a:solidFill>
              <a:latin typeface="Franklin Gothic Medium" panose="020B0603020102020204" pitchFamily="34" charset="0"/>
            </a:endParaRPr>
          </a:p>
        </p:txBody>
      </p:sp>
      <p:pic>
        <p:nvPicPr>
          <p:cNvPr id="2" name="Imagem 1">
            <a:extLst>
              <a:ext uri="{FF2B5EF4-FFF2-40B4-BE49-F238E27FC236}">
                <a16:creationId xmlns:a16="http://schemas.microsoft.com/office/drawing/2014/main" id="{58025BE2-59D7-8238-6DE0-16BFEC159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74" y="570949"/>
            <a:ext cx="3782378" cy="2662594"/>
          </a:xfrm>
          <a:prstGeom prst="rect">
            <a:avLst/>
          </a:prstGeom>
        </p:spPr>
      </p:pic>
      <p:sp>
        <p:nvSpPr>
          <p:cNvPr id="4" name="CaixaDeTexto 3">
            <a:hlinkClick r:id="rId6"/>
            <a:extLst>
              <a:ext uri="{FF2B5EF4-FFF2-40B4-BE49-F238E27FC236}">
                <a16:creationId xmlns:a16="http://schemas.microsoft.com/office/drawing/2014/main" id="{4F7DE3CA-0065-99CF-3646-F4572741838B}"/>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pic>
        <p:nvPicPr>
          <p:cNvPr id="7" name="Imagem 6">
            <a:extLst>
              <a:ext uri="{FF2B5EF4-FFF2-40B4-BE49-F238E27FC236}">
                <a16:creationId xmlns:a16="http://schemas.microsoft.com/office/drawing/2014/main" id="{4F6D3D7C-753D-A85A-44FF-DD2B45C675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559" y="3411777"/>
            <a:ext cx="2445453" cy="2283406"/>
          </a:xfrm>
          <a:prstGeom prst="rect">
            <a:avLst/>
          </a:prstGeom>
        </p:spPr>
      </p:pic>
      <p:sp>
        <p:nvSpPr>
          <p:cNvPr id="6" name="Retângulo: Cantos Arredondados 5">
            <a:extLst>
              <a:ext uri="{FF2B5EF4-FFF2-40B4-BE49-F238E27FC236}">
                <a16:creationId xmlns:a16="http://schemas.microsoft.com/office/drawing/2014/main" id="{ADB526A1-F6E7-7A62-C6E6-2E6F7494A6FB}"/>
              </a:ext>
            </a:extLst>
          </p:cNvPr>
          <p:cNvSpPr/>
          <p:nvPr/>
        </p:nvSpPr>
        <p:spPr>
          <a:xfrm>
            <a:off x="1120568" y="3236494"/>
            <a:ext cx="2527127" cy="2492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6554364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3A192A0-BEFF-F025-C4E1-334F66A63DF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tretch>
            <a:fillRect/>
          </a:stretch>
        </p:blipFill>
        <p:spPr>
          <a:xfrm>
            <a:off x="0" y="0"/>
            <a:ext cx="12212839" cy="6858000"/>
          </a:xfrm>
          <a:prstGeom prst="rect">
            <a:avLst/>
          </a:prstGeom>
        </p:spPr>
      </p:pic>
      <p:pic>
        <p:nvPicPr>
          <p:cNvPr id="11" name="Imagem 10">
            <a:extLst>
              <a:ext uri="{FF2B5EF4-FFF2-40B4-BE49-F238E27FC236}">
                <a16:creationId xmlns:a16="http://schemas.microsoft.com/office/drawing/2014/main" id="{27503022-5FDE-663E-E159-0E096444E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864" y="5768063"/>
            <a:ext cx="1033975" cy="1033975"/>
          </a:xfrm>
          <a:prstGeom prst="rect">
            <a:avLst/>
          </a:prstGeom>
        </p:spPr>
      </p:pic>
      <p:sp>
        <p:nvSpPr>
          <p:cNvPr id="9" name="CaixaDeTexto 8">
            <a:extLst>
              <a:ext uri="{FF2B5EF4-FFF2-40B4-BE49-F238E27FC236}">
                <a16:creationId xmlns:a16="http://schemas.microsoft.com/office/drawing/2014/main" id="{5DF89F30-CA7A-8ABC-9A64-B84FF11773CA}"/>
              </a:ext>
            </a:extLst>
          </p:cNvPr>
          <p:cNvSpPr txBox="1"/>
          <p:nvPr/>
        </p:nvSpPr>
        <p:spPr>
          <a:xfrm>
            <a:off x="8657126" y="1243748"/>
            <a:ext cx="3361869" cy="4524315"/>
          </a:xfrm>
          <a:prstGeom prst="rect">
            <a:avLst/>
          </a:prstGeom>
          <a:noFill/>
        </p:spPr>
        <p:txBody>
          <a:bodyPr wrap="square">
            <a:spAutoFit/>
          </a:bodyPr>
          <a:lstStyle/>
          <a:p>
            <a:pPr algn="ctr" fontAlgn="base"/>
            <a:r>
              <a:rPr lang="pt-BR" sz="1600" dirty="0">
                <a:solidFill>
                  <a:schemeClr val="tx2">
                    <a:lumMod val="75000"/>
                  </a:schemeClr>
                </a:solidFill>
                <a:latin typeface="Franklin Gothic Medium" panose="020B0603020102020204" pitchFamily="34" charset="0"/>
              </a:rPr>
              <a:t>Termopares Tipo: J, K, PT-100, Mineral e diversos.</a:t>
            </a:r>
          </a:p>
          <a:p>
            <a:pPr algn="ctr" fontAlgn="base"/>
            <a:r>
              <a:rPr lang="pt-BR" sz="1600" dirty="0">
                <a:solidFill>
                  <a:schemeClr val="tx2">
                    <a:lumMod val="75000"/>
                  </a:schemeClr>
                </a:solidFill>
                <a:latin typeface="Franklin Gothic Medium" panose="020B0603020102020204" pitchFamily="34" charset="0"/>
              </a:rPr>
              <a:t> </a:t>
            </a:r>
          </a:p>
          <a:p>
            <a:pPr algn="ctr" fontAlgn="base"/>
            <a:r>
              <a:rPr lang="pt-BR" sz="1600" b="1" dirty="0">
                <a:solidFill>
                  <a:schemeClr val="tx2">
                    <a:lumMod val="75000"/>
                  </a:schemeClr>
                </a:solidFill>
                <a:latin typeface="Franklin Gothic Medium" panose="020B0603020102020204" pitchFamily="34" charset="0"/>
              </a:rPr>
              <a:t>Aplicação:</a:t>
            </a:r>
          </a:p>
          <a:p>
            <a:pPr algn="ctr" fontAlgn="base"/>
            <a:r>
              <a:rPr lang="pt-BR" sz="1600" dirty="0">
                <a:solidFill>
                  <a:schemeClr val="tx2">
                    <a:lumMod val="75000"/>
                  </a:schemeClr>
                </a:solidFill>
                <a:latin typeface="Franklin Gothic Medium" panose="020B0603020102020204" pitchFamily="34" charset="0"/>
              </a:rPr>
              <a:t>Injetoras plásticas, extrusoras, moldes, câmara quente, estufas e máquina para embalagem.</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Termopar é um sensor utilizado para a medição da temperatura. Ele é constituído de dois metais, unidos por suas extremidades e ligados a um termômetro ou outro dispositivo com capacidade para termopar. Quando configurado corretamente, eles podem fornecer medições em uma ampla faixa de temperatura.</a:t>
            </a:r>
          </a:p>
          <a:p>
            <a:pPr algn="ctr" fontAlgn="base"/>
            <a:endParaRPr lang="pt-BR" sz="1600" dirty="0">
              <a:solidFill>
                <a:schemeClr val="tx2">
                  <a:lumMod val="75000"/>
                </a:schemeClr>
              </a:solidFill>
              <a:latin typeface="Franklin Gothic Medium" panose="020B0603020102020204" pitchFamily="34" charset="0"/>
            </a:endParaRPr>
          </a:p>
        </p:txBody>
      </p:sp>
      <p:pic>
        <p:nvPicPr>
          <p:cNvPr id="4" name="Imagem 3">
            <a:extLst>
              <a:ext uri="{FF2B5EF4-FFF2-40B4-BE49-F238E27FC236}">
                <a16:creationId xmlns:a16="http://schemas.microsoft.com/office/drawing/2014/main" id="{EAA0C4C1-11CA-1093-3666-BB1F3C6C8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712" y="2485240"/>
            <a:ext cx="1556773" cy="1410918"/>
          </a:xfrm>
          <a:prstGeom prst="rect">
            <a:avLst/>
          </a:prstGeom>
        </p:spPr>
      </p:pic>
      <p:sp>
        <p:nvSpPr>
          <p:cNvPr id="2" name="CaixaDeTexto 1">
            <a:hlinkClick r:id="rId6"/>
            <a:extLst>
              <a:ext uri="{FF2B5EF4-FFF2-40B4-BE49-F238E27FC236}">
                <a16:creationId xmlns:a16="http://schemas.microsoft.com/office/drawing/2014/main" id="{7CAA41A2-3860-E85B-3597-6FAF14938445}"/>
              </a:ext>
            </a:extLst>
          </p:cNvPr>
          <p:cNvSpPr txBox="1"/>
          <p:nvPr/>
        </p:nvSpPr>
        <p:spPr>
          <a:xfrm>
            <a:off x="4354946" y="6296300"/>
            <a:ext cx="4962940" cy="461665"/>
          </a:xfrm>
          <a:prstGeom prst="rect">
            <a:avLst/>
          </a:prstGeom>
          <a:noFill/>
        </p:spPr>
        <p:txBody>
          <a:bodyPr wrap="square">
            <a:spAutoFit/>
          </a:bodyPr>
          <a:lstStyle/>
          <a:p>
            <a:pPr fontAlgn="base"/>
            <a:r>
              <a:rPr lang="pt-BR" sz="2400" dirty="0">
                <a:solidFill>
                  <a:schemeClr val="tx2">
                    <a:lumMod val="75000"/>
                  </a:schemeClr>
                </a:solidFill>
                <a:latin typeface="Franklin Gothic Medium" panose="020B0603020102020204" pitchFamily="34" charset="0"/>
              </a:rPr>
              <a:t>www.aquecefenix.com.br</a:t>
            </a:r>
          </a:p>
        </p:txBody>
      </p:sp>
      <p:pic>
        <p:nvPicPr>
          <p:cNvPr id="7" name="Imagem 6">
            <a:extLst>
              <a:ext uri="{FF2B5EF4-FFF2-40B4-BE49-F238E27FC236}">
                <a16:creationId xmlns:a16="http://schemas.microsoft.com/office/drawing/2014/main" id="{87F570F1-FC92-B91D-8762-62A5CC6C75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30703">
            <a:off x="6975504" y="556361"/>
            <a:ext cx="1969657" cy="1969657"/>
          </a:xfrm>
          <a:prstGeom prst="rect">
            <a:avLst/>
          </a:prstGeom>
        </p:spPr>
      </p:pic>
      <p:pic>
        <p:nvPicPr>
          <p:cNvPr id="10" name="Imagem 9">
            <a:extLst>
              <a:ext uri="{FF2B5EF4-FFF2-40B4-BE49-F238E27FC236}">
                <a16:creationId xmlns:a16="http://schemas.microsoft.com/office/drawing/2014/main" id="{0BC3CD18-D135-3F4B-4FD3-134F1BDB7E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22793">
            <a:off x="6901351" y="3367371"/>
            <a:ext cx="2341729" cy="2341729"/>
          </a:xfrm>
          <a:prstGeom prst="rect">
            <a:avLst/>
          </a:prstGeom>
        </p:spPr>
      </p:pic>
      <p:pic>
        <p:nvPicPr>
          <p:cNvPr id="12" name="Imagem 11">
            <a:extLst>
              <a:ext uri="{FF2B5EF4-FFF2-40B4-BE49-F238E27FC236}">
                <a16:creationId xmlns:a16="http://schemas.microsoft.com/office/drawing/2014/main" id="{40568EAD-7A9E-F9D5-C766-D2DF090467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96" y="1418611"/>
            <a:ext cx="2111025" cy="2111025"/>
          </a:xfrm>
          <a:prstGeom prst="rect">
            <a:avLst/>
          </a:prstGeom>
        </p:spPr>
      </p:pic>
      <p:cxnSp>
        <p:nvCxnSpPr>
          <p:cNvPr id="13" name="Conector reto 12">
            <a:extLst>
              <a:ext uri="{FF2B5EF4-FFF2-40B4-BE49-F238E27FC236}">
                <a16:creationId xmlns:a16="http://schemas.microsoft.com/office/drawing/2014/main" id="{98A85EA2-C670-F72A-8FD3-F7F9BA8AE423}"/>
              </a:ext>
            </a:extLst>
          </p:cNvPr>
          <p:cNvCxnSpPr>
            <a:cxnSpLocks/>
          </p:cNvCxnSpPr>
          <p:nvPr/>
        </p:nvCxnSpPr>
        <p:spPr>
          <a:xfrm>
            <a:off x="6383712" y="669796"/>
            <a:ext cx="0" cy="55184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186D977F-001D-0838-816A-88632856A6C3}"/>
              </a:ext>
            </a:extLst>
          </p:cNvPr>
          <p:cNvSpPr txBox="1"/>
          <p:nvPr/>
        </p:nvSpPr>
        <p:spPr>
          <a:xfrm>
            <a:off x="2110797" y="1457855"/>
            <a:ext cx="3850746" cy="5170646"/>
          </a:xfrm>
          <a:prstGeom prst="rect">
            <a:avLst/>
          </a:prstGeom>
          <a:noFill/>
        </p:spPr>
        <p:txBody>
          <a:bodyPr wrap="square">
            <a:spAutoFit/>
          </a:bodyPr>
          <a:lstStyle/>
          <a:p>
            <a:pPr algn="ctr" fontAlgn="base"/>
            <a:r>
              <a:rPr lang="pt-BR" sz="1600" b="1" dirty="0">
                <a:solidFill>
                  <a:schemeClr val="tx2">
                    <a:lumMod val="75000"/>
                  </a:schemeClr>
                </a:solidFill>
                <a:latin typeface="Franklin Gothic Medium" panose="020B0603020102020204" pitchFamily="34" charset="0"/>
              </a:rPr>
              <a:t>Características</a:t>
            </a:r>
          </a:p>
          <a:p>
            <a:pPr algn="ctr" fontAlgn="base"/>
            <a:r>
              <a:rPr lang="pt-BR" sz="1600" dirty="0">
                <a:solidFill>
                  <a:schemeClr val="tx2">
                    <a:lumMod val="75000"/>
                  </a:schemeClr>
                </a:solidFill>
                <a:latin typeface="Franklin Gothic Medium" panose="020B0603020102020204" pitchFamily="34" charset="0"/>
              </a:rPr>
              <a:t>Fabricadas em:  Tubo aço inox AISI-304 tolerância H7, óxido de magnésio, tubos cerâmicos para alta temperatura, fio espiralados resistivo de liga nobre, terminações elétricas cabos com </a:t>
            </a:r>
            <a:r>
              <a:rPr lang="pt-BR" sz="1600" dirty="0" err="1">
                <a:solidFill>
                  <a:schemeClr val="tx2">
                    <a:lumMod val="75000"/>
                  </a:schemeClr>
                </a:solidFill>
                <a:latin typeface="Franklin Gothic Medium" panose="020B0603020102020204" pitchFamily="34" charset="0"/>
              </a:rPr>
              <a:t>fiberglass</a:t>
            </a:r>
            <a:r>
              <a:rPr lang="pt-BR" sz="1600" dirty="0">
                <a:solidFill>
                  <a:schemeClr val="tx2">
                    <a:lumMod val="75000"/>
                  </a:schemeClr>
                </a:solidFill>
                <a:latin typeface="Franklin Gothic Medium" panose="020B0603020102020204" pitchFamily="34" charset="0"/>
              </a:rPr>
              <a:t> ou </a:t>
            </a:r>
            <a:r>
              <a:rPr lang="pt-BR" sz="1600" dirty="0" err="1">
                <a:solidFill>
                  <a:schemeClr val="tx2">
                    <a:lumMod val="75000"/>
                  </a:schemeClr>
                </a:solidFill>
                <a:latin typeface="Franklin Gothic Medium" panose="020B0603020102020204" pitchFamily="34" charset="0"/>
              </a:rPr>
              <a:t>conduites</a:t>
            </a:r>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dirty="0">
                <a:solidFill>
                  <a:schemeClr val="tx2">
                    <a:lumMod val="75000"/>
                  </a:schemeClr>
                </a:solidFill>
                <a:latin typeface="Franklin Gothic Medium" panose="020B0603020102020204" pitchFamily="34" charset="0"/>
              </a:rPr>
              <a:t>Tolerância no  Diâmetro H7 (AC) - 0,02 /- 0,08             </a:t>
            </a:r>
          </a:p>
          <a:p>
            <a:pPr algn="ctr" fontAlgn="base"/>
            <a:r>
              <a:rPr lang="pt-BR" sz="1600" dirty="0">
                <a:solidFill>
                  <a:schemeClr val="tx2">
                    <a:lumMod val="75000"/>
                  </a:schemeClr>
                </a:solidFill>
                <a:latin typeface="Franklin Gothic Medium" panose="020B0603020102020204" pitchFamily="34" charset="0"/>
              </a:rPr>
              <a:t>Tolerância máxima  ôhmica ± 10%</a:t>
            </a:r>
          </a:p>
          <a:p>
            <a:pPr algn="ctr" fontAlgn="base"/>
            <a:r>
              <a:rPr lang="pt-BR" sz="1600" dirty="0">
                <a:solidFill>
                  <a:schemeClr val="tx2">
                    <a:lumMod val="75000"/>
                  </a:schemeClr>
                </a:solidFill>
                <a:latin typeface="Franklin Gothic Medium" panose="020B0603020102020204" pitchFamily="34" charset="0"/>
              </a:rPr>
              <a:t>Densidades máx.(AC) 20w/cm² (BC) 7w/cm²</a:t>
            </a:r>
          </a:p>
          <a:p>
            <a:pPr algn="ctr" fontAlgn="base"/>
            <a:r>
              <a:rPr lang="pt-BR" sz="1600" dirty="0">
                <a:solidFill>
                  <a:schemeClr val="tx2">
                    <a:lumMod val="75000"/>
                  </a:schemeClr>
                </a:solidFill>
                <a:latin typeface="Franklin Gothic Medium" panose="020B0603020102020204" pitchFamily="34" charset="0"/>
              </a:rPr>
              <a:t>​</a:t>
            </a:r>
          </a:p>
          <a:p>
            <a:pPr algn="ctr" fontAlgn="base"/>
            <a:r>
              <a:rPr lang="pt-BR" sz="1600" b="1" dirty="0">
                <a:solidFill>
                  <a:schemeClr val="tx2">
                    <a:lumMod val="75000"/>
                  </a:schemeClr>
                </a:solidFill>
                <a:latin typeface="Franklin Gothic Medium" panose="020B0603020102020204" pitchFamily="34" charset="0"/>
              </a:rPr>
              <a:t>Aplicação:</a:t>
            </a:r>
          </a:p>
          <a:p>
            <a:pPr algn="ctr" fontAlgn="base"/>
            <a:r>
              <a:rPr lang="pt-BR" sz="1600" dirty="0">
                <a:solidFill>
                  <a:schemeClr val="tx2">
                    <a:lumMod val="75000"/>
                  </a:schemeClr>
                </a:solidFill>
                <a:latin typeface="Franklin Gothic Medium" panose="020B0603020102020204" pitchFamily="34" charset="0"/>
              </a:rPr>
              <a:t>Máquinas injetoras, extrusoras, sopradoras,</a:t>
            </a:r>
          </a:p>
          <a:p>
            <a:pPr algn="ctr" fontAlgn="base"/>
            <a:r>
              <a:rPr lang="pt-BR" sz="1600" dirty="0">
                <a:solidFill>
                  <a:schemeClr val="tx2">
                    <a:lumMod val="75000"/>
                  </a:schemeClr>
                </a:solidFill>
                <a:latin typeface="Franklin Gothic Medium" panose="020B0603020102020204" pitchFamily="34" charset="0"/>
              </a:rPr>
              <a:t>recuperadoras, troca telas, prensas, corte solda e </a:t>
            </a:r>
            <a:r>
              <a:rPr lang="pt-BR" sz="1600" dirty="0" err="1">
                <a:solidFill>
                  <a:schemeClr val="tx2">
                    <a:lumMod val="75000"/>
                  </a:schemeClr>
                </a:solidFill>
                <a:latin typeface="Franklin Gothic Medium" panose="020B0603020102020204" pitchFamily="34" charset="0"/>
              </a:rPr>
              <a:t>manifold</a:t>
            </a:r>
            <a:r>
              <a:rPr lang="pt-BR" sz="1600" dirty="0">
                <a:solidFill>
                  <a:schemeClr val="tx2">
                    <a:lumMod val="75000"/>
                  </a:schemeClr>
                </a:solidFill>
                <a:latin typeface="Franklin Gothic Medium" panose="020B0603020102020204" pitchFamily="34" charset="0"/>
              </a:rPr>
              <a:t>.</a:t>
            </a:r>
          </a:p>
          <a:p>
            <a:pPr algn="ctr" fontAlgn="base"/>
            <a:endParaRPr lang="pt-BR" sz="1600" b="1" dirty="0">
              <a:solidFill>
                <a:schemeClr val="tx2">
                  <a:lumMod val="75000"/>
                </a:schemeClr>
              </a:solidFill>
              <a:latin typeface="Franklin Gothic Medium" panose="020B0603020102020204" pitchFamily="34" charset="0"/>
            </a:endParaRPr>
          </a:p>
        </p:txBody>
      </p:sp>
      <p:sp>
        <p:nvSpPr>
          <p:cNvPr id="15" name="CaixaDeTexto 14">
            <a:extLst>
              <a:ext uri="{FF2B5EF4-FFF2-40B4-BE49-F238E27FC236}">
                <a16:creationId xmlns:a16="http://schemas.microsoft.com/office/drawing/2014/main" id="{17A0969E-B205-CCF5-0EC6-0CF3F0213802}"/>
              </a:ext>
            </a:extLst>
          </p:cNvPr>
          <p:cNvSpPr txBox="1"/>
          <p:nvPr/>
        </p:nvSpPr>
        <p:spPr>
          <a:xfrm>
            <a:off x="1753357" y="635893"/>
            <a:ext cx="4037499" cy="1384995"/>
          </a:xfrm>
          <a:prstGeom prst="rect">
            <a:avLst/>
          </a:prstGeom>
          <a:noFill/>
          <a:ln>
            <a:noFill/>
          </a:ln>
        </p:spPr>
        <p:txBody>
          <a:bodyPr wrap="square" rtlCol="0">
            <a:spAutoFit/>
          </a:bodyPr>
          <a:lstStyle>
            <a:defPPr>
              <a:defRPr lang="pt-BR"/>
            </a:defPPr>
            <a:lvl1pPr algn="ctr">
              <a:defRPr sz="2800" b="1" i="0">
                <a:solidFill>
                  <a:schemeClr val="tx2">
                    <a:lumMod val="75000"/>
                  </a:schemeClr>
                </a:solidFill>
                <a:effectLst/>
                <a:latin typeface="Franklin Gothic Medium" panose="020B0603020102020204" pitchFamily="34" charset="0"/>
              </a:defRPr>
            </a:lvl1pPr>
          </a:lstStyle>
          <a:p>
            <a:pPr algn="r"/>
            <a:r>
              <a:rPr lang="pt-BR" dirty="0"/>
              <a:t>Resistência Cartucho</a:t>
            </a:r>
          </a:p>
          <a:p>
            <a:pPr algn="r"/>
            <a:endParaRPr lang="pt-BR" dirty="0"/>
          </a:p>
          <a:p>
            <a:pPr algn="r"/>
            <a:endParaRPr lang="pt-BR" dirty="0"/>
          </a:p>
        </p:txBody>
      </p:sp>
      <p:sp>
        <p:nvSpPr>
          <p:cNvPr id="16" name="CaixaDeTexto 15">
            <a:extLst>
              <a:ext uri="{FF2B5EF4-FFF2-40B4-BE49-F238E27FC236}">
                <a16:creationId xmlns:a16="http://schemas.microsoft.com/office/drawing/2014/main" id="{6F663D07-F68A-9BA5-E93A-EEC7E7BD0C47}"/>
              </a:ext>
            </a:extLst>
          </p:cNvPr>
          <p:cNvSpPr txBox="1"/>
          <p:nvPr/>
        </p:nvSpPr>
        <p:spPr>
          <a:xfrm>
            <a:off x="3164281" y="1034475"/>
            <a:ext cx="2308530" cy="369332"/>
          </a:xfrm>
          <a:prstGeom prst="rect">
            <a:avLst/>
          </a:prstGeom>
          <a:noFill/>
        </p:spPr>
        <p:txBody>
          <a:bodyPr wrap="square">
            <a:spAutoFit/>
          </a:bodyPr>
          <a:lstStyle/>
          <a:p>
            <a:r>
              <a:rPr lang="pt-BR" b="1" dirty="0">
                <a:solidFill>
                  <a:schemeClr val="tx2">
                    <a:lumMod val="75000"/>
                  </a:schemeClr>
                </a:solidFill>
                <a:latin typeface="Franklin Gothic Medium" panose="020B0603020102020204" pitchFamily="34" charset="0"/>
              </a:rPr>
              <a:t>Modelo AC / BC</a:t>
            </a:r>
          </a:p>
        </p:txBody>
      </p:sp>
      <p:sp>
        <p:nvSpPr>
          <p:cNvPr id="8" name="CaixaDeTexto 7">
            <a:extLst>
              <a:ext uri="{FF2B5EF4-FFF2-40B4-BE49-F238E27FC236}">
                <a16:creationId xmlns:a16="http://schemas.microsoft.com/office/drawing/2014/main" id="{8DEFC74A-A3B6-1CDA-DD30-C76BA59F67DD}"/>
              </a:ext>
            </a:extLst>
          </p:cNvPr>
          <p:cNvSpPr txBox="1"/>
          <p:nvPr/>
        </p:nvSpPr>
        <p:spPr>
          <a:xfrm>
            <a:off x="9099077" y="595218"/>
            <a:ext cx="2477965" cy="1384995"/>
          </a:xfrm>
          <a:prstGeom prst="rect">
            <a:avLst/>
          </a:prstGeom>
          <a:noFill/>
          <a:ln>
            <a:noFill/>
          </a:ln>
        </p:spPr>
        <p:txBody>
          <a:bodyPr wrap="square" rtlCol="0">
            <a:spAutoFit/>
          </a:bodyPr>
          <a:lstStyle>
            <a:defPPr>
              <a:defRPr lang="pt-BR"/>
            </a:defPPr>
            <a:lvl1pPr algn="ctr">
              <a:defRPr sz="2800" b="1" i="0">
                <a:solidFill>
                  <a:schemeClr val="tx2">
                    <a:lumMod val="75000"/>
                  </a:schemeClr>
                </a:solidFill>
                <a:effectLst/>
                <a:latin typeface="Franklin Gothic Medium" panose="020B0603020102020204" pitchFamily="34" charset="0"/>
              </a:defRPr>
            </a:lvl1pPr>
          </a:lstStyle>
          <a:p>
            <a:r>
              <a:rPr lang="pt-BR" dirty="0"/>
              <a:t>Termopar</a:t>
            </a:r>
          </a:p>
          <a:p>
            <a:endParaRPr lang="pt-BR" dirty="0"/>
          </a:p>
          <a:p>
            <a:endParaRPr lang="pt-BR" dirty="0"/>
          </a:p>
        </p:txBody>
      </p:sp>
    </p:spTree>
    <p:extLst>
      <p:ext uri="{BB962C8B-B14F-4D97-AF65-F5344CB8AC3E}">
        <p14:creationId xmlns:p14="http://schemas.microsoft.com/office/powerpoint/2010/main" val="11630399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923</TotalTime>
  <Words>1200</Words>
  <Application>Microsoft Office PowerPoint</Application>
  <PresentationFormat>Widescreen</PresentationFormat>
  <Paragraphs>149</Paragraphs>
  <Slides>11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11</vt:i4>
      </vt:variant>
    </vt:vector>
  </HeadingPairs>
  <TitlesOfParts>
    <vt:vector size="17" baseType="lpstr">
      <vt:lpstr>Arial</vt:lpstr>
      <vt:lpstr>Calibri</vt:lpstr>
      <vt:lpstr>Calibri Light</vt:lpstr>
      <vt:lpstr>Franklin Gothic Medium</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Wagner Souza</dc:creator>
  <cp:lastModifiedBy>Wagner Souza</cp:lastModifiedBy>
  <cp:revision>54</cp:revision>
  <dcterms:created xsi:type="dcterms:W3CDTF">2023-01-12T18:24:00Z</dcterms:created>
  <dcterms:modified xsi:type="dcterms:W3CDTF">2023-01-23T04:16:07Z</dcterms:modified>
</cp:coreProperties>
</file>